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sldIdLst>
    <p:sldId id="256" r:id="rId2"/>
    <p:sldId id="257" r:id="rId3"/>
    <p:sldId id="258" r:id="rId4"/>
    <p:sldId id="265" r:id="rId5"/>
    <p:sldId id="264" r:id="rId6"/>
    <p:sldId id="261" r:id="rId7"/>
    <p:sldId id="267" r:id="rId8"/>
    <p:sldId id="263" r:id="rId9"/>
    <p:sldId id="266" r:id="rId10"/>
    <p:sldId id="260" r:id="rId11"/>
    <p:sldId id="259" r:id="rId12"/>
  </p:sldIdLst>
  <p:sldSz cx="12192000" cy="6858000"/>
  <p:notesSz cx="6858000" cy="9144000"/>
  <p:embeddedFontLst>
    <p:embeddedFont>
      <p:font typeface="Exo Black" panose="020B0604020202020204" charset="-18"/>
      <p:bold r:id="rId14"/>
      <p:boldItalic r:id="rId15"/>
    </p:embeddedFont>
    <p:embeddedFont>
      <p:font typeface="Calibri" panose="020F0502020204030204" pitchFamily="34" charset="0"/>
      <p:regular r:id="rId16"/>
      <p:bold r:id="rId17"/>
      <p:italic r:id="rId18"/>
      <p:boldItalic r:id="rId19"/>
    </p:embeddedFont>
    <p:embeddedFont>
      <p:font typeface="Exo" panose="020B0604020202020204" charset="-18"/>
      <p:regular r:id="rId20"/>
      <p:bold r:id="rId21"/>
      <p:italic r:id="rId22"/>
      <p:boldItalic r:id="rId23"/>
    </p:embeddedFont>
  </p:embeddedFontLst>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8B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7741" autoAdjust="0"/>
  </p:normalViewPr>
  <p:slideViewPr>
    <p:cSldViewPr snapToGrid="0">
      <p:cViewPr>
        <p:scale>
          <a:sx n="52" d="100"/>
          <a:sy n="52" d="100"/>
        </p:scale>
        <p:origin x="-114" y="-2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3499C1-07BF-43E7-8FEC-B93DA0DCDDE4}" type="datetimeFigureOut">
              <a:rPr lang="sl-SI" smtClean="0"/>
              <a:t>23. 06. 2022</a:t>
            </a:fld>
            <a:endParaRPr lang="sl-SI"/>
          </a:p>
        </p:txBody>
      </p:sp>
      <p:sp>
        <p:nvSpPr>
          <p:cNvPr id="4" name="Ograda stranske slik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F38745-F15D-4DB3-861F-4BA8287AE347}" type="slidenum">
              <a:rPr lang="sl-SI" smtClean="0"/>
              <a:t>‹#›</a:t>
            </a:fld>
            <a:endParaRPr lang="sl-SI"/>
          </a:p>
        </p:txBody>
      </p:sp>
    </p:spTree>
    <p:extLst>
      <p:ext uri="{BB962C8B-B14F-4D97-AF65-F5344CB8AC3E}">
        <p14:creationId xmlns:p14="http://schemas.microsoft.com/office/powerpoint/2010/main" val="32681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b="1" u="sng" dirty="0" err="1" smtClean="0"/>
              <a:t>Week</a:t>
            </a:r>
            <a:r>
              <a:rPr lang="sl-SI" b="1" u="sng" dirty="0" smtClean="0"/>
              <a:t> 1 </a:t>
            </a:r>
            <a:r>
              <a:rPr lang="sl-SI" sz="2400" i="1" u="sng" dirty="0" smtClean="0"/>
              <a:t>(</a:t>
            </a:r>
            <a:r>
              <a:rPr lang="sl-SI" sz="2400" i="1" u="sng" dirty="0" err="1" smtClean="0"/>
              <a:t>the</a:t>
            </a:r>
            <a:r>
              <a:rPr lang="sl-SI" sz="2400" i="1" u="sng" dirty="0" smtClean="0"/>
              <a:t> </a:t>
            </a:r>
            <a:r>
              <a:rPr lang="sl-SI" sz="2400" i="1" u="sng" dirty="0" err="1" smtClean="0"/>
              <a:t>changing</a:t>
            </a:r>
            <a:r>
              <a:rPr lang="sl-SI" sz="2400" i="1" u="sng" dirty="0" smtClean="0"/>
              <a:t> role </a:t>
            </a:r>
            <a:r>
              <a:rPr lang="sl-SI" sz="2400" i="1" u="sng" dirty="0" err="1" smtClean="0"/>
              <a:t>of</a:t>
            </a:r>
            <a:r>
              <a:rPr lang="sl-SI" sz="2400" i="1" u="sng" dirty="0" smtClean="0"/>
              <a:t> a </a:t>
            </a:r>
            <a:r>
              <a:rPr lang="sl-SI" sz="2400" i="1" u="sng" dirty="0" err="1" smtClean="0"/>
              <a:t>teacher</a:t>
            </a:r>
            <a:r>
              <a:rPr lang="sl-SI" sz="2400" i="1" u="sng" dirty="0" smtClean="0"/>
              <a:t>)</a:t>
            </a:r>
          </a:p>
          <a:p>
            <a:r>
              <a:rPr lang="sl-SI" dirty="0" smtClean="0"/>
              <a:t>Učitelji se</a:t>
            </a:r>
            <a:r>
              <a:rPr lang="sl-SI" baseline="0" dirty="0" smtClean="0"/>
              <a:t> zelo prilagajajo dijakom, da uspešno posredujejo snov.</a:t>
            </a:r>
          </a:p>
          <a:p>
            <a:r>
              <a:rPr lang="sl-SI" b="1" u="sng" dirty="0" err="1" smtClean="0"/>
              <a:t>Week</a:t>
            </a:r>
            <a:r>
              <a:rPr lang="sl-SI" b="1" u="sng" dirty="0" smtClean="0"/>
              <a:t> 2 </a:t>
            </a:r>
            <a:r>
              <a:rPr lang="sl-SI" sz="2400" i="1" u="sng" dirty="0" smtClean="0"/>
              <a:t>(</a:t>
            </a:r>
            <a:r>
              <a:rPr lang="sl-SI" sz="2400" i="1" u="sng" dirty="0" err="1" smtClean="0"/>
              <a:t>digital</a:t>
            </a:r>
            <a:r>
              <a:rPr lang="sl-SI" sz="2400" i="1" u="sng" dirty="0" smtClean="0"/>
              <a:t> </a:t>
            </a:r>
            <a:r>
              <a:rPr lang="sl-SI" sz="2400" i="1" u="sng" dirty="0" err="1" smtClean="0"/>
              <a:t>tools</a:t>
            </a:r>
            <a:r>
              <a:rPr lang="sl-SI" sz="2400" i="1" u="sng" dirty="0" smtClean="0"/>
              <a:t> in a </a:t>
            </a:r>
            <a:r>
              <a:rPr lang="sl-SI" sz="2400" i="1" u="sng" dirty="0" err="1" smtClean="0"/>
              <a:t>classroom</a:t>
            </a:r>
            <a:r>
              <a:rPr lang="sl-SI" sz="2400" i="1" u="sng" dirty="0" smtClean="0"/>
              <a:t>)</a:t>
            </a:r>
          </a:p>
          <a:p>
            <a:r>
              <a:rPr lang="sl-SI" b="0" u="none" dirty="0" smtClean="0"/>
              <a:t>Uporabljamo že kar nekaj aplikacij,</a:t>
            </a:r>
            <a:r>
              <a:rPr lang="sl-SI" b="0" u="none" baseline="0" dirty="0" smtClean="0"/>
              <a:t> veliko smo se jih naučili med obdobjem šolanja na daljavo.</a:t>
            </a:r>
            <a:endParaRPr lang="sl-SI" b="0" u="none" dirty="0" smtClean="0"/>
          </a:p>
          <a:p>
            <a:r>
              <a:rPr lang="sl-SI" b="0" u="none" dirty="0" smtClean="0"/>
              <a:t>Dilema, koliko</a:t>
            </a:r>
            <a:r>
              <a:rPr lang="sl-SI" b="0" u="none" baseline="0" dirty="0" smtClean="0"/>
              <a:t> vključiti telefon k pouku in kako dijakom pokazati, da so aplikacije orodje za učenje in ne zgolj za zabavo.</a:t>
            </a:r>
          </a:p>
          <a:p>
            <a:r>
              <a:rPr lang="sl-SI" b="0" u="none" baseline="0" dirty="0" smtClean="0"/>
              <a:t>Različne aplikacije uporabne za različne nivoje – morda bolj za zabavo? Uporabno, kadar imamo opravka z različnimi učnimi stili (vidni, slušni).</a:t>
            </a:r>
            <a:endParaRPr lang="sl-SI" b="0" u="none" dirty="0" smtClean="0"/>
          </a:p>
          <a:p>
            <a:r>
              <a:rPr lang="sl-SI" b="1" u="sng" dirty="0" err="1" smtClean="0"/>
              <a:t>Week</a:t>
            </a:r>
            <a:r>
              <a:rPr lang="sl-SI" b="1" u="sng" dirty="0" smtClean="0"/>
              <a:t> 3 </a:t>
            </a:r>
            <a:r>
              <a:rPr lang="sl-SI" sz="2400" i="1" u="sng" dirty="0" smtClean="0"/>
              <a:t>(material </a:t>
            </a:r>
            <a:r>
              <a:rPr lang="sl-SI" sz="2400" i="1" u="sng" dirty="0" err="1" smtClean="0"/>
              <a:t>exchange</a:t>
            </a:r>
            <a:r>
              <a:rPr lang="sl-SI" sz="2400" i="1" u="sng" dirty="0" smtClean="0"/>
              <a:t>, </a:t>
            </a:r>
            <a:r>
              <a:rPr lang="sl-SI" sz="2400" i="1" u="sng" dirty="0" err="1" smtClean="0"/>
              <a:t>lessons</a:t>
            </a:r>
            <a:r>
              <a:rPr lang="sl-SI" sz="2400" i="1" u="sng" dirty="0" smtClean="0"/>
              <a:t> </a:t>
            </a:r>
            <a:r>
              <a:rPr lang="sl-SI" sz="2400" i="1" u="sng" dirty="0" err="1" smtClean="0"/>
              <a:t>planning</a:t>
            </a:r>
            <a:r>
              <a:rPr lang="sl-SI" sz="2400" i="1" u="sng" dirty="0" smtClean="0"/>
              <a:t>)</a:t>
            </a:r>
          </a:p>
          <a:p>
            <a:r>
              <a:rPr lang="sl-SI" dirty="0" smtClean="0"/>
              <a:t>Na</a:t>
            </a:r>
            <a:r>
              <a:rPr lang="sl-SI" baseline="0" dirty="0" smtClean="0"/>
              <a:t> šoli je deljenje materialov znotraj kolektiva, ampak ne vedno. Zaradi različnih metod poučevanja najbolj zaupajo lastnim materialom, veliko poiščejo </a:t>
            </a:r>
            <a:r>
              <a:rPr lang="sl-SI" baseline="0" dirty="0" err="1" smtClean="0"/>
              <a:t>online</a:t>
            </a:r>
            <a:r>
              <a:rPr lang="sl-SI" baseline="0" dirty="0" smtClean="0"/>
              <a:t>.</a:t>
            </a:r>
            <a:endParaRPr lang="sl-SI" dirty="0"/>
          </a:p>
        </p:txBody>
      </p:sp>
      <p:sp>
        <p:nvSpPr>
          <p:cNvPr id="4" name="Ograda številke diapozitiva 3"/>
          <p:cNvSpPr>
            <a:spLocks noGrp="1"/>
          </p:cNvSpPr>
          <p:nvPr>
            <p:ph type="sldNum" sz="quarter" idx="10"/>
          </p:nvPr>
        </p:nvSpPr>
        <p:spPr/>
        <p:txBody>
          <a:bodyPr/>
          <a:lstStyle/>
          <a:p>
            <a:fld id="{DBF38745-F15D-4DB3-861F-4BA8287AE347}" type="slidenum">
              <a:rPr lang="sl-SI" smtClean="0"/>
              <a:t>4</a:t>
            </a:fld>
            <a:endParaRPr lang="sl-SI"/>
          </a:p>
        </p:txBody>
      </p:sp>
    </p:spTree>
    <p:extLst>
      <p:ext uri="{BB962C8B-B14F-4D97-AF65-F5344CB8AC3E}">
        <p14:creationId xmlns:p14="http://schemas.microsoft.com/office/powerpoint/2010/main" val="3249334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Izrazili so 3 kategorije – metode</a:t>
            </a:r>
            <a:r>
              <a:rPr lang="sl-SI" baseline="0" dirty="0" smtClean="0"/>
              <a:t> poučevanja, digitalne aplikacije in morda potrebo po dodatnih </a:t>
            </a:r>
            <a:r>
              <a:rPr lang="sl-SI" baseline="0" dirty="0" err="1" smtClean="0"/>
              <a:t>repozitorijih</a:t>
            </a:r>
            <a:r>
              <a:rPr lang="sl-SI" baseline="0" dirty="0" smtClean="0"/>
              <a:t>?</a:t>
            </a:r>
            <a:endParaRPr lang="sl-SI" dirty="0"/>
          </a:p>
        </p:txBody>
      </p:sp>
      <p:sp>
        <p:nvSpPr>
          <p:cNvPr id="4" name="Ograda številke diapozitiva 3"/>
          <p:cNvSpPr>
            <a:spLocks noGrp="1"/>
          </p:cNvSpPr>
          <p:nvPr>
            <p:ph type="sldNum" sz="quarter" idx="10"/>
          </p:nvPr>
        </p:nvSpPr>
        <p:spPr/>
        <p:txBody>
          <a:bodyPr/>
          <a:lstStyle/>
          <a:p>
            <a:fld id="{DBF38745-F15D-4DB3-861F-4BA8287AE347}" type="slidenum">
              <a:rPr lang="sl-SI" smtClean="0"/>
              <a:t>5</a:t>
            </a:fld>
            <a:endParaRPr lang="sl-SI"/>
          </a:p>
        </p:txBody>
      </p:sp>
    </p:spTree>
    <p:extLst>
      <p:ext uri="{BB962C8B-B14F-4D97-AF65-F5344CB8AC3E}">
        <p14:creationId xmlns:p14="http://schemas.microsoft.com/office/powerpoint/2010/main" val="3849871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Planning school and joint virtual workshops and pilot classes</a:t>
            </a:r>
            <a:r>
              <a:rPr lang="sl-SI" dirty="0" smtClean="0"/>
              <a:t> </a:t>
            </a:r>
            <a:r>
              <a:rPr lang="en-US" dirty="0" smtClean="0"/>
              <a:t>– action plans for institutional level</a:t>
            </a:r>
            <a:r>
              <a:rPr lang="sl-SI" dirty="0" smtClean="0"/>
              <a:t> </a:t>
            </a:r>
            <a:r>
              <a:rPr lang="en-US" dirty="0" smtClean="0"/>
              <a:t>intervention</a:t>
            </a:r>
            <a:r>
              <a:rPr lang="sl-SI" dirty="0" smtClean="0"/>
              <a:t>?</a:t>
            </a:r>
          </a:p>
          <a:p>
            <a:endParaRPr lang="sl-SI" dirty="0"/>
          </a:p>
        </p:txBody>
      </p:sp>
      <p:sp>
        <p:nvSpPr>
          <p:cNvPr id="4" name="Ograda številke diapozitiva 3"/>
          <p:cNvSpPr>
            <a:spLocks noGrp="1"/>
          </p:cNvSpPr>
          <p:nvPr>
            <p:ph type="sldNum" sz="quarter" idx="10"/>
          </p:nvPr>
        </p:nvSpPr>
        <p:spPr/>
        <p:txBody>
          <a:bodyPr/>
          <a:lstStyle/>
          <a:p>
            <a:fld id="{DBF38745-F15D-4DB3-861F-4BA8287AE347}" type="slidenum">
              <a:rPr lang="sl-SI" smtClean="0"/>
              <a:t>6</a:t>
            </a:fld>
            <a:endParaRPr lang="sl-SI"/>
          </a:p>
        </p:txBody>
      </p:sp>
    </p:spTree>
    <p:extLst>
      <p:ext uri="{BB962C8B-B14F-4D97-AF65-F5344CB8AC3E}">
        <p14:creationId xmlns:p14="http://schemas.microsoft.com/office/powerpoint/2010/main" val="3851662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A362F693-47B1-4809-8603-DE4239EBD224}"/>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xmlns="" id="{FE4EB259-3FC4-41CB-BF69-46F3EA962E5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xmlns="" id="{A0FBE45E-E8A3-4C2D-9C85-182830B2630B}"/>
              </a:ext>
            </a:extLst>
          </p:cNvPr>
          <p:cNvSpPr>
            <a:spLocks noGrp="1"/>
          </p:cNvSpPr>
          <p:nvPr>
            <p:ph type="dt" sz="half" idx="10"/>
          </p:nvPr>
        </p:nvSpPr>
        <p:spPr/>
        <p:txBody>
          <a:bodyPr/>
          <a:lstStyle/>
          <a:p>
            <a:fld id="{AFFE2BB3-8A61-4FB6-8FDB-4069DAFC59B3}" type="datetimeFigureOut">
              <a:rPr lang="hu-HU" smtClean="0"/>
              <a:t>2022. 06. 23.</a:t>
            </a:fld>
            <a:endParaRPr lang="hu-HU"/>
          </a:p>
        </p:txBody>
      </p:sp>
      <p:sp>
        <p:nvSpPr>
          <p:cNvPr id="5" name="Élőláb helye 4">
            <a:extLst>
              <a:ext uri="{FF2B5EF4-FFF2-40B4-BE49-F238E27FC236}">
                <a16:creationId xmlns:a16="http://schemas.microsoft.com/office/drawing/2014/main" xmlns="" id="{F08C6B7E-F530-437F-8CB2-DC83347723B8}"/>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xmlns="" id="{35697C96-6814-472C-8374-76607DCF03AD}"/>
              </a:ext>
            </a:extLst>
          </p:cNvPr>
          <p:cNvSpPr>
            <a:spLocks noGrp="1"/>
          </p:cNvSpPr>
          <p:nvPr>
            <p:ph type="sldNum" sz="quarter" idx="12"/>
          </p:nvPr>
        </p:nvSpPr>
        <p:spPr/>
        <p:txBody>
          <a:bodyPr/>
          <a:lstStyle/>
          <a:p>
            <a:fld id="{08FE7A92-DD06-4467-A72C-18AAC6128735}" type="slidenum">
              <a:rPr lang="hu-HU" smtClean="0"/>
              <a:t>‹#›</a:t>
            </a:fld>
            <a:endParaRPr lang="hu-HU"/>
          </a:p>
        </p:txBody>
      </p:sp>
    </p:spTree>
    <p:extLst>
      <p:ext uri="{BB962C8B-B14F-4D97-AF65-F5344CB8AC3E}">
        <p14:creationId xmlns:p14="http://schemas.microsoft.com/office/powerpoint/2010/main" val="2904768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21B2BCA7-9CDC-49E1-89B4-74B10854DD17}"/>
              </a:ext>
            </a:extLst>
          </p:cNvPr>
          <p:cNvSpPr>
            <a:spLocks noGrp="1"/>
          </p:cNvSpPr>
          <p:nvPr>
            <p:ph type="title"/>
          </p:nvPr>
        </p:nvSpPr>
        <p:spPr/>
        <p:txBody>
          <a:bodyPr/>
          <a:lstStyle/>
          <a:p>
            <a:r>
              <a:rPr lang="hu-HU" dirty="0"/>
              <a:t>Mintacím szerkesztése</a:t>
            </a:r>
          </a:p>
        </p:txBody>
      </p:sp>
      <p:sp>
        <p:nvSpPr>
          <p:cNvPr id="3" name="Függőleges szöveg helye 2">
            <a:extLst>
              <a:ext uri="{FF2B5EF4-FFF2-40B4-BE49-F238E27FC236}">
                <a16:creationId xmlns:a16="http://schemas.microsoft.com/office/drawing/2014/main" xmlns="" id="{ED11FA6D-980A-4105-A1BF-E67F1D0A0F0B}"/>
              </a:ext>
            </a:extLst>
          </p:cNvPr>
          <p:cNvSpPr>
            <a:spLocks noGrp="1"/>
          </p:cNvSpPr>
          <p:nvPr>
            <p:ph type="body" orient="vert" idx="1"/>
          </p:nvPr>
        </p:nvSpPr>
        <p:spPr>
          <a:xfrm>
            <a:off x="838200" y="1825625"/>
            <a:ext cx="10515600" cy="4351338"/>
          </a:xfrm>
          <a:prstGeom prst="rect">
            <a:avLst/>
          </a:prstGeo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xmlns="" id="{EA461996-2F3D-456B-8730-E8DFCFF77846}"/>
              </a:ext>
            </a:extLst>
          </p:cNvPr>
          <p:cNvSpPr>
            <a:spLocks noGrp="1"/>
          </p:cNvSpPr>
          <p:nvPr>
            <p:ph type="dt" sz="half" idx="10"/>
          </p:nvPr>
        </p:nvSpPr>
        <p:spPr/>
        <p:txBody>
          <a:bodyPr/>
          <a:lstStyle/>
          <a:p>
            <a:fld id="{AFFE2BB3-8A61-4FB6-8FDB-4069DAFC59B3}" type="datetimeFigureOut">
              <a:rPr lang="hu-HU" smtClean="0"/>
              <a:t>2022. 06. 23.</a:t>
            </a:fld>
            <a:endParaRPr lang="hu-HU"/>
          </a:p>
        </p:txBody>
      </p:sp>
      <p:sp>
        <p:nvSpPr>
          <p:cNvPr id="5" name="Élőláb helye 4">
            <a:extLst>
              <a:ext uri="{FF2B5EF4-FFF2-40B4-BE49-F238E27FC236}">
                <a16:creationId xmlns:a16="http://schemas.microsoft.com/office/drawing/2014/main" xmlns="" id="{42A20D98-733D-4668-9747-23655285B61E}"/>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xmlns="" id="{FFCD7F89-A44D-48BC-853C-E088B099BD6C}"/>
              </a:ext>
            </a:extLst>
          </p:cNvPr>
          <p:cNvSpPr>
            <a:spLocks noGrp="1"/>
          </p:cNvSpPr>
          <p:nvPr>
            <p:ph type="sldNum" sz="quarter" idx="12"/>
          </p:nvPr>
        </p:nvSpPr>
        <p:spPr/>
        <p:txBody>
          <a:bodyPr/>
          <a:lstStyle/>
          <a:p>
            <a:fld id="{08FE7A92-DD06-4467-A72C-18AAC6128735}" type="slidenum">
              <a:rPr lang="hu-HU" smtClean="0"/>
              <a:t>‹#›</a:t>
            </a:fld>
            <a:endParaRPr lang="hu-HU"/>
          </a:p>
        </p:txBody>
      </p:sp>
      <p:pic>
        <p:nvPicPr>
          <p:cNvPr id="12" name="Kép 11">
            <a:extLst>
              <a:ext uri="{FF2B5EF4-FFF2-40B4-BE49-F238E27FC236}">
                <a16:creationId xmlns:a16="http://schemas.microsoft.com/office/drawing/2014/main" xmlns="" id="{018A9557-4FAD-49FE-95BF-1176E0DCE5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199" y="6370036"/>
            <a:ext cx="1475685" cy="351439"/>
          </a:xfrm>
          <a:prstGeom prst="rect">
            <a:avLst/>
          </a:prstGeom>
        </p:spPr>
      </p:pic>
      <p:pic>
        <p:nvPicPr>
          <p:cNvPr id="14" name="Kép 13">
            <a:extLst>
              <a:ext uri="{FF2B5EF4-FFF2-40B4-BE49-F238E27FC236}">
                <a16:creationId xmlns:a16="http://schemas.microsoft.com/office/drawing/2014/main" xmlns="" id="{38C7E77D-D11F-4E08-A2B2-AF2205FA08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77831" y="6356350"/>
            <a:ext cx="975967" cy="342558"/>
          </a:xfrm>
          <a:prstGeom prst="rect">
            <a:avLst/>
          </a:prstGeom>
        </p:spPr>
      </p:pic>
    </p:spTree>
    <p:extLst>
      <p:ext uri="{BB962C8B-B14F-4D97-AF65-F5344CB8AC3E}">
        <p14:creationId xmlns:p14="http://schemas.microsoft.com/office/powerpoint/2010/main" val="2643385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xmlns="" id="{2B9BA4A5-07D9-4365-8D3A-68C6BC9CFA7A}"/>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xmlns="" id="{94A459FD-65EC-49F2-8452-37646820DE7D}"/>
              </a:ext>
            </a:extLst>
          </p:cNvPr>
          <p:cNvSpPr>
            <a:spLocks noGrp="1"/>
          </p:cNvSpPr>
          <p:nvPr>
            <p:ph type="body" orient="vert" idx="1"/>
          </p:nvPr>
        </p:nvSpPr>
        <p:spPr>
          <a:xfrm>
            <a:off x="838200" y="365125"/>
            <a:ext cx="7734300" cy="5811838"/>
          </a:xfrm>
          <a:prstGeom prst="rect">
            <a:avLst/>
          </a:prstGeo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xmlns="" id="{AEB08167-6310-4467-894C-CFD3508708CB}"/>
              </a:ext>
            </a:extLst>
          </p:cNvPr>
          <p:cNvSpPr>
            <a:spLocks noGrp="1"/>
          </p:cNvSpPr>
          <p:nvPr>
            <p:ph type="dt" sz="half" idx="10"/>
          </p:nvPr>
        </p:nvSpPr>
        <p:spPr/>
        <p:txBody>
          <a:bodyPr/>
          <a:lstStyle/>
          <a:p>
            <a:fld id="{AFFE2BB3-8A61-4FB6-8FDB-4069DAFC59B3}" type="datetimeFigureOut">
              <a:rPr lang="hu-HU" smtClean="0"/>
              <a:t>2022. 06. 23.</a:t>
            </a:fld>
            <a:endParaRPr lang="hu-HU"/>
          </a:p>
        </p:txBody>
      </p:sp>
      <p:sp>
        <p:nvSpPr>
          <p:cNvPr id="5" name="Élőláb helye 4">
            <a:extLst>
              <a:ext uri="{FF2B5EF4-FFF2-40B4-BE49-F238E27FC236}">
                <a16:creationId xmlns:a16="http://schemas.microsoft.com/office/drawing/2014/main" xmlns="" id="{0D04C2A5-FAFD-4859-B950-E081AE9A0152}"/>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xmlns="" id="{3E9E1F36-F22A-4533-8CAE-A45CF4C289C4}"/>
              </a:ext>
            </a:extLst>
          </p:cNvPr>
          <p:cNvSpPr>
            <a:spLocks noGrp="1"/>
          </p:cNvSpPr>
          <p:nvPr>
            <p:ph type="sldNum" sz="quarter" idx="12"/>
          </p:nvPr>
        </p:nvSpPr>
        <p:spPr/>
        <p:txBody>
          <a:bodyPr/>
          <a:lstStyle/>
          <a:p>
            <a:fld id="{08FE7A92-DD06-4467-A72C-18AAC6128735}" type="slidenum">
              <a:rPr lang="hu-HU" smtClean="0"/>
              <a:t>‹#›</a:t>
            </a:fld>
            <a:endParaRPr lang="hu-HU"/>
          </a:p>
        </p:txBody>
      </p:sp>
      <p:pic>
        <p:nvPicPr>
          <p:cNvPr id="12" name="Kép 11">
            <a:extLst>
              <a:ext uri="{FF2B5EF4-FFF2-40B4-BE49-F238E27FC236}">
                <a16:creationId xmlns:a16="http://schemas.microsoft.com/office/drawing/2014/main" xmlns="" id="{1B82F443-D2F9-400E-B54E-B3788B6F19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199" y="6370036"/>
            <a:ext cx="1475685" cy="351439"/>
          </a:xfrm>
          <a:prstGeom prst="rect">
            <a:avLst/>
          </a:prstGeom>
        </p:spPr>
      </p:pic>
      <p:pic>
        <p:nvPicPr>
          <p:cNvPr id="14" name="Kép 13">
            <a:extLst>
              <a:ext uri="{FF2B5EF4-FFF2-40B4-BE49-F238E27FC236}">
                <a16:creationId xmlns:a16="http://schemas.microsoft.com/office/drawing/2014/main" xmlns="" id="{2326FD3D-E36A-422E-8340-9BA9A923D5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77831" y="6356350"/>
            <a:ext cx="975967" cy="342558"/>
          </a:xfrm>
          <a:prstGeom prst="rect">
            <a:avLst/>
          </a:prstGeom>
        </p:spPr>
      </p:pic>
    </p:spTree>
    <p:extLst>
      <p:ext uri="{BB962C8B-B14F-4D97-AF65-F5344CB8AC3E}">
        <p14:creationId xmlns:p14="http://schemas.microsoft.com/office/powerpoint/2010/main" val="2096998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Egyéni elrendezés">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Dátum helye 2">
            <a:extLst>
              <a:ext uri="{FF2B5EF4-FFF2-40B4-BE49-F238E27FC236}">
                <a16:creationId xmlns:a16="http://schemas.microsoft.com/office/drawing/2014/main" xmlns="" id="{72C1388E-E679-430C-B66F-0A11FF02EAC2}"/>
              </a:ext>
            </a:extLst>
          </p:cNvPr>
          <p:cNvSpPr>
            <a:spLocks noGrp="1"/>
          </p:cNvSpPr>
          <p:nvPr>
            <p:ph type="dt" sz="half" idx="10"/>
          </p:nvPr>
        </p:nvSpPr>
        <p:spPr/>
        <p:txBody>
          <a:bodyPr/>
          <a:lstStyle/>
          <a:p>
            <a:fld id="{AFFE2BB3-8A61-4FB6-8FDB-4069DAFC59B3}" type="datetimeFigureOut">
              <a:rPr lang="hu-HU" smtClean="0"/>
              <a:t>2022. 06. 23.</a:t>
            </a:fld>
            <a:endParaRPr lang="hu-HU"/>
          </a:p>
        </p:txBody>
      </p:sp>
      <p:sp>
        <p:nvSpPr>
          <p:cNvPr id="4" name="Élőláb helye 3">
            <a:extLst>
              <a:ext uri="{FF2B5EF4-FFF2-40B4-BE49-F238E27FC236}">
                <a16:creationId xmlns:a16="http://schemas.microsoft.com/office/drawing/2014/main" xmlns="" id="{928E9791-B566-4517-80C2-C8D487737F30}"/>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xmlns="" id="{EC5C99AA-1E1C-440F-81DE-9E5D663B9D36}"/>
              </a:ext>
            </a:extLst>
          </p:cNvPr>
          <p:cNvSpPr>
            <a:spLocks noGrp="1"/>
          </p:cNvSpPr>
          <p:nvPr>
            <p:ph type="sldNum" sz="quarter" idx="12"/>
          </p:nvPr>
        </p:nvSpPr>
        <p:spPr/>
        <p:txBody>
          <a:bodyPr/>
          <a:lstStyle/>
          <a:p>
            <a:fld id="{08FE7A92-DD06-4467-A72C-18AAC6128735}" type="slidenum">
              <a:rPr lang="hu-HU" smtClean="0"/>
              <a:t>‹#›</a:t>
            </a:fld>
            <a:endParaRPr lang="hu-HU"/>
          </a:p>
        </p:txBody>
      </p:sp>
      <p:sp>
        <p:nvSpPr>
          <p:cNvPr id="7" name="Szövegdoboz 6">
            <a:extLst>
              <a:ext uri="{FF2B5EF4-FFF2-40B4-BE49-F238E27FC236}">
                <a16:creationId xmlns:a16="http://schemas.microsoft.com/office/drawing/2014/main" xmlns="" id="{6E7E75A5-4304-4556-9B5E-A6CCC5F2463D}"/>
              </a:ext>
            </a:extLst>
          </p:cNvPr>
          <p:cNvSpPr txBox="1"/>
          <p:nvPr userDrawn="1"/>
        </p:nvSpPr>
        <p:spPr>
          <a:xfrm>
            <a:off x="410817" y="1968676"/>
            <a:ext cx="10515599" cy="3788858"/>
          </a:xfrm>
          <a:prstGeom prst="rect">
            <a:avLst/>
          </a:prstGeom>
          <a:noFill/>
        </p:spPr>
        <p:txBody>
          <a:bodyPr wrap="square">
            <a:spAutoFit/>
          </a:bodyPr>
          <a:lstStyle/>
          <a:p>
            <a:pPr>
              <a:lnSpc>
                <a:spcPct val="150000"/>
              </a:lnSpc>
              <a:spcBef>
                <a:spcPts val="0"/>
              </a:spcBef>
              <a:tabLst>
                <a:tab pos="2057400" algn="r"/>
                <a:tab pos="2246313" algn="l"/>
              </a:tabLst>
            </a:pPr>
            <a:r>
              <a:rPr lang="hu-HU" b="1" noProof="0" dirty="0"/>
              <a:t>	</a:t>
            </a:r>
            <a:r>
              <a:rPr lang="en-GB" b="1" noProof="0" dirty="0">
                <a:solidFill>
                  <a:srgbClr val="0C8B51"/>
                </a:solidFill>
                <a:latin typeface="Exo" pitchFamily="2" charset="-18"/>
              </a:rPr>
              <a:t>Title</a:t>
            </a:r>
            <a:r>
              <a:rPr lang="en-GB" b="1" noProof="0" dirty="0"/>
              <a:t> </a:t>
            </a:r>
            <a:r>
              <a:rPr lang="hu-HU" b="1" noProof="0" dirty="0"/>
              <a:t>	</a:t>
            </a:r>
            <a:r>
              <a:rPr lang="en-GB" noProof="0" dirty="0"/>
              <a:t>Digital Culture for the 21st Century Vocational Education</a:t>
            </a:r>
            <a:br>
              <a:rPr lang="en-GB" noProof="0" dirty="0"/>
            </a:br>
            <a:r>
              <a:rPr lang="hu-HU" noProof="0" dirty="0"/>
              <a:t>	</a:t>
            </a:r>
            <a:r>
              <a:rPr lang="en-GB" sz="1800" b="1" kern="1200" noProof="0" dirty="0">
                <a:solidFill>
                  <a:srgbClr val="0C8B51"/>
                </a:solidFill>
                <a:latin typeface="Exo" pitchFamily="2" charset="-18"/>
                <a:ea typeface="+mn-ea"/>
                <a:cs typeface="+mn-cs"/>
              </a:rPr>
              <a:t>Acronym</a:t>
            </a:r>
            <a:r>
              <a:rPr lang="en-GB" noProof="0" dirty="0"/>
              <a:t> </a:t>
            </a:r>
            <a:r>
              <a:rPr lang="hu-HU" noProof="0" dirty="0"/>
              <a:t>	</a:t>
            </a:r>
            <a:r>
              <a:rPr lang="en-GB" noProof="0" dirty="0" err="1"/>
              <a:t>VETWork</a:t>
            </a:r>
            <a:r>
              <a:rPr lang="en-GB" noProof="0" dirty="0"/>
              <a:t/>
            </a:r>
            <a:br>
              <a:rPr lang="en-GB" noProof="0" dirty="0"/>
            </a:br>
            <a:r>
              <a:rPr lang="hu-HU" noProof="0" dirty="0"/>
              <a:t>	</a:t>
            </a:r>
            <a:r>
              <a:rPr lang="en-GB" sz="1800" b="1" kern="1200" noProof="0" dirty="0">
                <a:solidFill>
                  <a:srgbClr val="0C8B51"/>
                </a:solidFill>
                <a:latin typeface="Exo" pitchFamily="2" charset="-18"/>
                <a:ea typeface="+mn-ea"/>
                <a:cs typeface="+mn-cs"/>
              </a:rPr>
              <a:t>Project ID </a:t>
            </a:r>
            <a:r>
              <a:rPr lang="hu-HU" b="1" noProof="0" dirty="0"/>
              <a:t>	</a:t>
            </a:r>
            <a:r>
              <a:rPr lang="en-GB" noProof="0" dirty="0"/>
              <a:t>2020-1-HU01-KA202-078760</a:t>
            </a:r>
            <a:br>
              <a:rPr lang="en-GB" noProof="0" dirty="0"/>
            </a:br>
            <a:r>
              <a:rPr lang="hu-HU" noProof="0" dirty="0"/>
              <a:t>	</a:t>
            </a:r>
            <a:r>
              <a:rPr lang="en-GB" sz="1800" b="1" kern="1200" noProof="0" dirty="0">
                <a:solidFill>
                  <a:srgbClr val="0C8B51"/>
                </a:solidFill>
                <a:latin typeface="Exo" pitchFamily="2" charset="-18"/>
                <a:ea typeface="+mn-ea"/>
                <a:cs typeface="+mn-cs"/>
              </a:rPr>
              <a:t>Program</a:t>
            </a:r>
            <a:r>
              <a:rPr lang="en-GB" noProof="0" dirty="0">
                <a:solidFill>
                  <a:srgbClr val="0C8B51"/>
                </a:solidFill>
              </a:rPr>
              <a:t> </a:t>
            </a:r>
            <a:r>
              <a:rPr lang="hu-HU" noProof="0" dirty="0"/>
              <a:t>	</a:t>
            </a:r>
            <a:r>
              <a:rPr lang="en-GB" noProof="0" dirty="0"/>
              <a:t>Erasmus + KA2, Strategic partnership</a:t>
            </a:r>
            <a:br>
              <a:rPr lang="en-GB" noProof="0" dirty="0"/>
            </a:br>
            <a:r>
              <a:rPr lang="hu-HU" noProof="0" dirty="0"/>
              <a:t>	</a:t>
            </a:r>
            <a:r>
              <a:rPr lang="en-GB" b="1" noProof="0" dirty="0">
                <a:solidFill>
                  <a:srgbClr val="0C8B51"/>
                </a:solidFill>
              </a:rPr>
              <a:t> </a:t>
            </a:r>
            <a:r>
              <a:rPr lang="en-GB" sz="1800" b="1" kern="1200" noProof="0" dirty="0">
                <a:solidFill>
                  <a:srgbClr val="0C8B51"/>
                </a:solidFill>
                <a:latin typeface="Exo" pitchFamily="2" charset="-18"/>
                <a:ea typeface="+mn-ea"/>
                <a:cs typeface="+mn-cs"/>
              </a:rPr>
              <a:t>Target</a:t>
            </a:r>
            <a:r>
              <a:rPr lang="hu-HU" sz="1800" b="1" kern="1200" noProof="0" dirty="0">
                <a:solidFill>
                  <a:srgbClr val="0C8B51"/>
                </a:solidFill>
                <a:latin typeface="Exo" pitchFamily="2" charset="-18"/>
                <a:ea typeface="+mn-ea"/>
                <a:cs typeface="+mn-cs"/>
              </a:rPr>
              <a:t> </a:t>
            </a:r>
            <a:r>
              <a:rPr lang="hu-HU" sz="1800" b="1" kern="1200" noProof="0" dirty="0" err="1">
                <a:solidFill>
                  <a:srgbClr val="0C8B51"/>
                </a:solidFill>
                <a:latin typeface="Exo" pitchFamily="2" charset="-18"/>
                <a:ea typeface="+mn-ea"/>
                <a:cs typeface="+mn-cs"/>
              </a:rPr>
              <a:t>group</a:t>
            </a:r>
            <a:r>
              <a:rPr lang="en-GB" sz="1800" b="1" kern="1200" noProof="0" dirty="0">
                <a:solidFill>
                  <a:srgbClr val="0C8B51"/>
                </a:solidFill>
                <a:latin typeface="Exo" pitchFamily="2" charset="-18"/>
                <a:ea typeface="+mn-ea"/>
                <a:cs typeface="+mn-cs"/>
              </a:rPr>
              <a:t> </a:t>
            </a:r>
            <a:r>
              <a:rPr lang="hu-HU" noProof="0" dirty="0"/>
              <a:t>	</a:t>
            </a:r>
            <a:r>
              <a:rPr lang="en-GB" noProof="0" dirty="0"/>
              <a:t>VET teachers, trainers, managers</a:t>
            </a:r>
            <a:br>
              <a:rPr lang="en-GB" noProof="0" dirty="0"/>
            </a:br>
            <a:r>
              <a:rPr lang="hu-HU" noProof="0" dirty="0"/>
              <a:t>	</a:t>
            </a:r>
            <a:r>
              <a:rPr lang="en-GB" sz="1800" b="1" kern="1200" noProof="0" dirty="0">
                <a:solidFill>
                  <a:srgbClr val="0C8B51"/>
                </a:solidFill>
                <a:latin typeface="Exo" pitchFamily="2" charset="-18"/>
                <a:ea typeface="+mn-ea"/>
                <a:cs typeface="+mn-cs"/>
              </a:rPr>
              <a:t>Beneficiaries</a:t>
            </a:r>
            <a:r>
              <a:rPr lang="en-GB" noProof="0" dirty="0">
                <a:solidFill>
                  <a:srgbClr val="0C8B51"/>
                </a:solidFill>
              </a:rPr>
              <a:t> </a:t>
            </a:r>
            <a:r>
              <a:rPr lang="hu-HU" noProof="0" dirty="0"/>
              <a:t>	</a:t>
            </a:r>
            <a:r>
              <a:rPr lang="en-GB" noProof="0" dirty="0"/>
              <a:t>VET students</a:t>
            </a:r>
            <a:br>
              <a:rPr lang="en-GB" noProof="0" dirty="0"/>
            </a:br>
            <a:r>
              <a:rPr lang="hu-HU" noProof="0" dirty="0"/>
              <a:t>	</a:t>
            </a:r>
            <a:r>
              <a:rPr lang="en-GB" sz="1800" b="1" kern="1200" noProof="0" dirty="0">
                <a:solidFill>
                  <a:srgbClr val="0C8B51"/>
                </a:solidFill>
                <a:latin typeface="Exo" pitchFamily="2" charset="-18"/>
                <a:ea typeface="+mn-ea"/>
                <a:cs typeface="+mn-cs"/>
              </a:rPr>
              <a:t>Partner countries </a:t>
            </a:r>
            <a:r>
              <a:rPr lang="hu-HU" noProof="0" dirty="0"/>
              <a:t>	</a:t>
            </a:r>
            <a:r>
              <a:rPr lang="en-GB" noProof="0" dirty="0"/>
              <a:t>Hungary, Slovakia, Slovenia, Romania</a:t>
            </a:r>
            <a:br>
              <a:rPr lang="en-GB" noProof="0" dirty="0"/>
            </a:br>
            <a:r>
              <a:rPr lang="hu-HU" noProof="0" dirty="0"/>
              <a:t>	</a:t>
            </a:r>
            <a:r>
              <a:rPr lang="en-GB" sz="1800" b="1" kern="1200" noProof="0" dirty="0">
                <a:solidFill>
                  <a:srgbClr val="0C8B51"/>
                </a:solidFill>
                <a:latin typeface="Exo" pitchFamily="2" charset="-18"/>
                <a:ea typeface="+mn-ea"/>
                <a:cs typeface="+mn-cs"/>
              </a:rPr>
              <a:t>Duration</a:t>
            </a:r>
            <a:r>
              <a:rPr lang="en-GB" noProof="0" dirty="0"/>
              <a:t> </a:t>
            </a:r>
            <a:r>
              <a:rPr lang="hu-HU" noProof="0" dirty="0"/>
              <a:t>	</a:t>
            </a:r>
            <a:r>
              <a:rPr lang="en-GB" noProof="0" dirty="0"/>
              <a:t>1st Sep 2020 - 31st May 2023</a:t>
            </a:r>
            <a:br>
              <a:rPr lang="en-GB" noProof="0" dirty="0"/>
            </a:br>
            <a:r>
              <a:rPr lang="hu-HU" noProof="0" dirty="0"/>
              <a:t>	</a:t>
            </a:r>
            <a:r>
              <a:rPr lang="en-GB" sz="1800" b="1" kern="1200" noProof="0" dirty="0">
                <a:solidFill>
                  <a:srgbClr val="0C8B51"/>
                </a:solidFill>
                <a:latin typeface="Exo" pitchFamily="2" charset="-18"/>
                <a:ea typeface="+mn-ea"/>
                <a:cs typeface="+mn-cs"/>
              </a:rPr>
              <a:t>Contact</a:t>
            </a:r>
            <a:r>
              <a:rPr lang="en-GB" b="1" noProof="0" dirty="0"/>
              <a:t> </a:t>
            </a:r>
            <a:r>
              <a:rPr lang="hu-HU" b="1" noProof="0" dirty="0"/>
              <a:t>	</a:t>
            </a:r>
            <a:r>
              <a:rPr lang="en-GB" noProof="0" dirty="0"/>
              <a:t>PROMPT-H Information Technology Educational, Trade and Service Ltd.</a:t>
            </a:r>
          </a:p>
        </p:txBody>
      </p:sp>
      <p:sp>
        <p:nvSpPr>
          <p:cNvPr id="11" name="Szövegdoboz 10">
            <a:extLst>
              <a:ext uri="{FF2B5EF4-FFF2-40B4-BE49-F238E27FC236}">
                <a16:creationId xmlns:a16="http://schemas.microsoft.com/office/drawing/2014/main" xmlns="" id="{87506A71-8B94-481F-BD5F-217FEC3A0EA7}"/>
              </a:ext>
            </a:extLst>
          </p:cNvPr>
          <p:cNvSpPr txBox="1"/>
          <p:nvPr userDrawn="1"/>
        </p:nvSpPr>
        <p:spPr>
          <a:xfrm>
            <a:off x="838800" y="668016"/>
            <a:ext cx="10515600" cy="715965"/>
          </a:xfrm>
          <a:prstGeom prst="rect">
            <a:avLst/>
          </a:prstGeom>
          <a:noFill/>
        </p:spPr>
        <p:txBody>
          <a:bodyPr wrap="square" anchor="ctr">
            <a:spAutoFit/>
          </a:bodyPr>
          <a:lstStyle/>
          <a:p>
            <a:pPr>
              <a:lnSpc>
                <a:spcPct val="90000"/>
              </a:lnSpc>
            </a:pPr>
            <a:r>
              <a:rPr lang="en-GB" sz="4400" kern="1200" noProof="0" dirty="0">
                <a:solidFill>
                  <a:schemeClr val="tx1"/>
                </a:solidFill>
                <a:latin typeface="Exo Black" pitchFamily="2" charset="-18"/>
                <a:ea typeface="+mj-ea"/>
                <a:cs typeface="+mj-cs"/>
              </a:rPr>
              <a:t>Project</a:t>
            </a:r>
            <a:r>
              <a:rPr lang="en-GB" sz="4400" noProof="0" dirty="0">
                <a:latin typeface="Exo Black" pitchFamily="2" charset="-18"/>
              </a:rPr>
              <a:t> </a:t>
            </a:r>
            <a:r>
              <a:rPr lang="en-GB" sz="4400" kern="1200" noProof="0" dirty="0">
                <a:solidFill>
                  <a:schemeClr val="tx1"/>
                </a:solidFill>
                <a:latin typeface="Exo Black" pitchFamily="2" charset="-18"/>
                <a:ea typeface="+mj-ea"/>
                <a:cs typeface="+mj-cs"/>
              </a:rPr>
              <a:t>basics</a:t>
            </a:r>
            <a:endParaRPr lang="hu-HU" sz="4400" kern="1200" dirty="0">
              <a:solidFill>
                <a:schemeClr val="tx1"/>
              </a:solidFill>
              <a:latin typeface="Exo Black" pitchFamily="2" charset="-18"/>
              <a:ea typeface="+mj-ea"/>
              <a:cs typeface="+mj-cs"/>
            </a:endParaRPr>
          </a:p>
        </p:txBody>
      </p:sp>
    </p:spTree>
    <p:extLst>
      <p:ext uri="{BB962C8B-B14F-4D97-AF65-F5344CB8AC3E}">
        <p14:creationId xmlns:p14="http://schemas.microsoft.com/office/powerpoint/2010/main" val="3389543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gyéni elrendezés">
    <p:spTree>
      <p:nvGrpSpPr>
        <p:cNvPr id="1" name=""/>
        <p:cNvGrpSpPr/>
        <p:nvPr/>
      </p:nvGrpSpPr>
      <p:grpSpPr>
        <a:xfrm>
          <a:off x="0" y="0"/>
          <a:ext cx="0" cy="0"/>
          <a:chOff x="0" y="0"/>
          <a:chExt cx="0" cy="0"/>
        </a:xfrm>
      </p:grpSpPr>
      <p:sp>
        <p:nvSpPr>
          <p:cNvPr id="3" name="Dátum helye 2">
            <a:extLst>
              <a:ext uri="{FF2B5EF4-FFF2-40B4-BE49-F238E27FC236}">
                <a16:creationId xmlns:a16="http://schemas.microsoft.com/office/drawing/2014/main" xmlns="" id="{96CD5A2C-266B-452B-B974-91D9BB30153A}"/>
              </a:ext>
            </a:extLst>
          </p:cNvPr>
          <p:cNvSpPr>
            <a:spLocks noGrp="1"/>
          </p:cNvSpPr>
          <p:nvPr>
            <p:ph type="dt" sz="half" idx="10"/>
          </p:nvPr>
        </p:nvSpPr>
        <p:spPr/>
        <p:txBody>
          <a:bodyPr/>
          <a:lstStyle/>
          <a:p>
            <a:fld id="{AFFE2BB3-8A61-4FB6-8FDB-4069DAFC59B3}" type="datetimeFigureOut">
              <a:rPr lang="hu-HU" smtClean="0"/>
              <a:t>2022. 06. 23.</a:t>
            </a:fld>
            <a:endParaRPr lang="hu-HU"/>
          </a:p>
        </p:txBody>
      </p:sp>
      <p:sp>
        <p:nvSpPr>
          <p:cNvPr id="4" name="Élőláb helye 3">
            <a:extLst>
              <a:ext uri="{FF2B5EF4-FFF2-40B4-BE49-F238E27FC236}">
                <a16:creationId xmlns:a16="http://schemas.microsoft.com/office/drawing/2014/main" xmlns="" id="{6D02B4A3-B447-4539-999B-C53D004C117F}"/>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xmlns="" id="{9DFA550C-59AC-46F2-8ACE-5F20FE8ED994}"/>
              </a:ext>
            </a:extLst>
          </p:cNvPr>
          <p:cNvSpPr>
            <a:spLocks noGrp="1"/>
          </p:cNvSpPr>
          <p:nvPr>
            <p:ph type="sldNum" sz="quarter" idx="12"/>
          </p:nvPr>
        </p:nvSpPr>
        <p:spPr/>
        <p:txBody>
          <a:bodyPr/>
          <a:lstStyle/>
          <a:p>
            <a:fld id="{08FE7A92-DD06-4467-A72C-18AAC6128735}" type="slidenum">
              <a:rPr lang="hu-HU" smtClean="0"/>
              <a:t>‹#›</a:t>
            </a:fld>
            <a:endParaRPr lang="hu-HU"/>
          </a:p>
        </p:txBody>
      </p:sp>
      <p:pic>
        <p:nvPicPr>
          <p:cNvPr id="7" name="Kép 6">
            <a:extLst>
              <a:ext uri="{FF2B5EF4-FFF2-40B4-BE49-F238E27FC236}">
                <a16:creationId xmlns:a16="http://schemas.microsoft.com/office/drawing/2014/main" xmlns="" id="{16DE415B-A060-4879-8F42-5EBEC5B0C5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774" y="6008855"/>
            <a:ext cx="3168650" cy="754624"/>
          </a:xfrm>
          <a:prstGeom prst="rect">
            <a:avLst/>
          </a:prstGeom>
        </p:spPr>
      </p:pic>
      <p:sp>
        <p:nvSpPr>
          <p:cNvPr id="8" name="Szövegdoboz 7">
            <a:extLst>
              <a:ext uri="{FF2B5EF4-FFF2-40B4-BE49-F238E27FC236}">
                <a16:creationId xmlns:a16="http://schemas.microsoft.com/office/drawing/2014/main" xmlns="" id="{0088BB80-96C2-4FCA-B656-2F7EB676A681}"/>
              </a:ext>
            </a:extLst>
          </p:cNvPr>
          <p:cNvSpPr txBox="1"/>
          <p:nvPr userDrawn="1"/>
        </p:nvSpPr>
        <p:spPr>
          <a:xfrm>
            <a:off x="4006850" y="5979038"/>
            <a:ext cx="7321826" cy="738664"/>
          </a:xfrm>
          <a:prstGeom prst="rect">
            <a:avLst/>
          </a:prstGeom>
          <a:noFill/>
        </p:spPr>
        <p:txBody>
          <a:bodyPr wrap="square" rtlCol="0">
            <a:spAutoFit/>
          </a:bodyPr>
          <a:lstStyle/>
          <a:p>
            <a:r>
              <a:rPr lang="en-US" sz="14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hu-HU" sz="1400" dirty="0"/>
          </a:p>
        </p:txBody>
      </p:sp>
      <p:pic>
        <p:nvPicPr>
          <p:cNvPr id="10" name="Kép 9">
            <a:extLst>
              <a:ext uri="{FF2B5EF4-FFF2-40B4-BE49-F238E27FC236}">
                <a16:creationId xmlns:a16="http://schemas.microsoft.com/office/drawing/2014/main" xmlns="" id="{A5DE153A-AD94-44A8-8894-EFBB2A2A9E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99389" y="3617843"/>
            <a:ext cx="5754411" cy="2019760"/>
          </a:xfrm>
          <a:prstGeom prst="rect">
            <a:avLst/>
          </a:prstGeom>
        </p:spPr>
      </p:pic>
      <p:sp>
        <p:nvSpPr>
          <p:cNvPr id="13" name="Rectangle 2">
            <a:extLst>
              <a:ext uri="{FF2B5EF4-FFF2-40B4-BE49-F238E27FC236}">
                <a16:creationId xmlns:a16="http://schemas.microsoft.com/office/drawing/2014/main" xmlns="" id="{4E9FDF61-BC4A-4863-A052-9DF4DD097454}"/>
              </a:ext>
            </a:extLst>
          </p:cNvPr>
          <p:cNvSpPr>
            <a:spLocks noChangeArrowheads="1"/>
          </p:cNvSpPr>
          <p:nvPr userDrawn="1"/>
        </p:nvSpPr>
        <p:spPr bwMode="auto">
          <a:xfrm>
            <a:off x="571774" y="1952897"/>
            <a:ext cx="107820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hu-HU" sz="2800" b="0" i="0" u="none" strike="noStrike" cap="none" normalizeH="0" baseline="0" noProof="0" dirty="0">
                <a:ln>
                  <a:noFill/>
                </a:ln>
                <a:solidFill>
                  <a:srgbClr val="0C8B51"/>
                </a:solidFill>
                <a:effectLst/>
                <a:latin typeface="Exo Black" pitchFamily="2" charset="-18"/>
              </a:rPr>
              <a:t>Thank you for your attention</a:t>
            </a:r>
            <a:r>
              <a:rPr kumimoji="0" lang="hu-HU" altLang="hu-HU" sz="2800" b="0" i="0" u="none" strike="noStrike" cap="none" normalizeH="0" baseline="0" noProof="0" dirty="0">
                <a:ln>
                  <a:noFill/>
                </a:ln>
                <a:solidFill>
                  <a:srgbClr val="0C8B51"/>
                </a:solidFill>
                <a:effectLst/>
                <a:latin typeface="Exo Black" pitchFamily="2" charset="-18"/>
              </a:rPr>
              <a:t>!</a:t>
            </a:r>
            <a:r>
              <a:rPr kumimoji="0" lang="en-GB" altLang="hu-HU" sz="2000" b="0" i="0" u="none" strike="noStrike" cap="none" normalizeH="0" baseline="0" noProof="0" dirty="0">
                <a:ln>
                  <a:noFill/>
                </a:ln>
                <a:solidFill>
                  <a:srgbClr val="0C8B51"/>
                </a:solidFill>
                <a:effectLst/>
                <a:latin typeface="Exo Black" pitchFamily="2" charset="-18"/>
              </a:rPr>
              <a:t> </a:t>
            </a:r>
            <a:endParaRPr kumimoji="0" lang="en-GB" altLang="hu-HU" sz="5400" b="0" i="0" u="none" strike="noStrike" cap="none" normalizeH="0" baseline="0" noProof="0" dirty="0">
              <a:ln>
                <a:noFill/>
              </a:ln>
              <a:solidFill>
                <a:srgbClr val="0C8B51"/>
              </a:solidFill>
              <a:effectLst/>
              <a:latin typeface="Exo Black" pitchFamily="2" charset="-18"/>
            </a:endParaRPr>
          </a:p>
        </p:txBody>
      </p:sp>
    </p:spTree>
    <p:extLst>
      <p:ext uri="{BB962C8B-B14F-4D97-AF65-F5344CB8AC3E}">
        <p14:creationId xmlns:p14="http://schemas.microsoft.com/office/powerpoint/2010/main" val="24673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ím és tartalom">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E302C9A7-324C-4ED5-92FD-20682A913349}"/>
              </a:ext>
            </a:extLst>
          </p:cNvPr>
          <p:cNvSpPr>
            <a:spLocks noGrp="1"/>
          </p:cNvSpPr>
          <p:nvPr>
            <p:ph type="title"/>
          </p:nvPr>
        </p:nvSpPr>
        <p:spPr/>
        <p:txBody>
          <a:bodyPr/>
          <a:lstStyle/>
          <a:p>
            <a:r>
              <a:rPr lang="hu-HU" dirty="0"/>
              <a:t>Mintacím szerkesztése</a:t>
            </a:r>
          </a:p>
        </p:txBody>
      </p:sp>
      <p:sp>
        <p:nvSpPr>
          <p:cNvPr id="4" name="Dátum helye 3">
            <a:extLst>
              <a:ext uri="{FF2B5EF4-FFF2-40B4-BE49-F238E27FC236}">
                <a16:creationId xmlns:a16="http://schemas.microsoft.com/office/drawing/2014/main" xmlns="" id="{47F883D6-4DB4-4BCD-BB37-98FB9CB9F5A7}"/>
              </a:ext>
            </a:extLst>
          </p:cNvPr>
          <p:cNvSpPr>
            <a:spLocks noGrp="1"/>
          </p:cNvSpPr>
          <p:nvPr>
            <p:ph type="dt" sz="half" idx="10"/>
          </p:nvPr>
        </p:nvSpPr>
        <p:spPr/>
        <p:txBody>
          <a:bodyPr/>
          <a:lstStyle/>
          <a:p>
            <a:fld id="{AFFE2BB3-8A61-4FB6-8FDB-4069DAFC59B3}" type="datetimeFigureOut">
              <a:rPr lang="hu-HU" smtClean="0"/>
              <a:t>2022. 06. 23.</a:t>
            </a:fld>
            <a:endParaRPr lang="hu-HU" dirty="0"/>
          </a:p>
        </p:txBody>
      </p:sp>
      <p:sp>
        <p:nvSpPr>
          <p:cNvPr id="5" name="Élőláb helye 4">
            <a:extLst>
              <a:ext uri="{FF2B5EF4-FFF2-40B4-BE49-F238E27FC236}">
                <a16:creationId xmlns:a16="http://schemas.microsoft.com/office/drawing/2014/main" xmlns="" id="{074AFE9A-EE9C-4C1A-8BB8-53BCBBA6A90F}"/>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xmlns="" id="{F8C3DA3E-480A-4D77-88EC-2B7BB31CFF10}"/>
              </a:ext>
            </a:extLst>
          </p:cNvPr>
          <p:cNvSpPr>
            <a:spLocks noGrp="1"/>
          </p:cNvSpPr>
          <p:nvPr>
            <p:ph type="sldNum" sz="quarter" idx="12"/>
          </p:nvPr>
        </p:nvSpPr>
        <p:spPr/>
        <p:txBody>
          <a:bodyPr/>
          <a:lstStyle/>
          <a:p>
            <a:fld id="{08FE7A92-DD06-4467-A72C-18AAC6128735}" type="slidenum">
              <a:rPr lang="hu-HU" smtClean="0"/>
              <a:t>‹#›</a:t>
            </a:fld>
            <a:endParaRPr lang="hu-HU"/>
          </a:p>
        </p:txBody>
      </p:sp>
      <p:sp>
        <p:nvSpPr>
          <p:cNvPr id="7" name="Tartalom helye 2">
            <a:extLst>
              <a:ext uri="{FF2B5EF4-FFF2-40B4-BE49-F238E27FC236}">
                <a16:creationId xmlns:a16="http://schemas.microsoft.com/office/drawing/2014/main" xmlns="" id="{2EE859E9-0AF3-4879-9537-A564E5460305}"/>
              </a:ext>
            </a:extLst>
          </p:cNvPr>
          <p:cNvSpPr>
            <a:spLocks noGrp="1"/>
          </p:cNvSpPr>
          <p:nvPr>
            <p:ph sz="half" idx="13"/>
          </p:nvPr>
        </p:nvSpPr>
        <p:spPr>
          <a:xfrm>
            <a:off x="838199" y="1825625"/>
            <a:ext cx="10515599" cy="4351338"/>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pic>
        <p:nvPicPr>
          <p:cNvPr id="13" name="Kép 12">
            <a:extLst>
              <a:ext uri="{FF2B5EF4-FFF2-40B4-BE49-F238E27FC236}">
                <a16:creationId xmlns:a16="http://schemas.microsoft.com/office/drawing/2014/main" xmlns="" id="{A222FA07-8EFA-4166-B36C-2B5D722589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78113" y="6374134"/>
            <a:ext cx="1475685" cy="351439"/>
          </a:xfrm>
          <a:prstGeom prst="rect">
            <a:avLst/>
          </a:prstGeom>
        </p:spPr>
      </p:pic>
      <p:pic>
        <p:nvPicPr>
          <p:cNvPr id="15" name="Kép 14">
            <a:extLst>
              <a:ext uri="{FF2B5EF4-FFF2-40B4-BE49-F238E27FC236}">
                <a16:creationId xmlns:a16="http://schemas.microsoft.com/office/drawing/2014/main" xmlns="" id="{B049DED2-3F98-4247-849B-54182C606A9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199" y="6356350"/>
            <a:ext cx="1102608" cy="387008"/>
          </a:xfrm>
          <a:prstGeom prst="rect">
            <a:avLst/>
          </a:prstGeom>
        </p:spPr>
      </p:pic>
    </p:spTree>
    <p:extLst>
      <p:ext uri="{BB962C8B-B14F-4D97-AF65-F5344CB8AC3E}">
        <p14:creationId xmlns:p14="http://schemas.microsoft.com/office/powerpoint/2010/main" val="287773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4B139BDB-5504-4EEE-868B-C53A64F533FC}"/>
              </a:ext>
            </a:extLst>
          </p:cNvPr>
          <p:cNvSpPr>
            <a:spLocks noGrp="1"/>
          </p:cNvSpPr>
          <p:nvPr>
            <p:ph type="title"/>
          </p:nvPr>
        </p:nvSpPr>
        <p:spPr>
          <a:xfrm>
            <a:off x="831850" y="1709738"/>
            <a:ext cx="10515600" cy="2852737"/>
          </a:xfrm>
        </p:spPr>
        <p:txBody>
          <a:bodyPr anchor="b"/>
          <a:lstStyle>
            <a:lvl1pPr>
              <a:defRPr sz="6000">
                <a:latin typeface="Exo Black" pitchFamily="2" charset="-18"/>
              </a:defRPr>
            </a:lvl1pPr>
          </a:lstStyle>
          <a:p>
            <a:r>
              <a:rPr lang="hu-HU" dirty="0"/>
              <a:t>Mintacím szerkesztése</a:t>
            </a:r>
          </a:p>
        </p:txBody>
      </p:sp>
      <p:sp>
        <p:nvSpPr>
          <p:cNvPr id="3" name="Szöveg helye 2">
            <a:extLst>
              <a:ext uri="{FF2B5EF4-FFF2-40B4-BE49-F238E27FC236}">
                <a16:creationId xmlns:a16="http://schemas.microsoft.com/office/drawing/2014/main" xmlns="" id="{54C5A329-2311-43AB-ACC3-895FCA19AA7A}"/>
              </a:ext>
            </a:extLst>
          </p:cNvPr>
          <p:cNvSpPr>
            <a:spLocks noGrp="1"/>
          </p:cNvSpPr>
          <p:nvPr>
            <p:ph type="body" idx="1"/>
          </p:nvPr>
        </p:nvSpPr>
        <p:spPr>
          <a:xfrm>
            <a:off x="831850" y="4589463"/>
            <a:ext cx="10515600" cy="1500187"/>
          </a:xfrm>
          <a:prstGeom prst="rect">
            <a:avLst/>
          </a:prstGeom>
        </p:spPr>
        <p:txBody>
          <a:bodyPr/>
          <a:lstStyle>
            <a:lvl1pPr marL="0" indent="0">
              <a:buNone/>
              <a:defRPr sz="2400" b="1">
                <a:solidFill>
                  <a:srgbClr val="0C8B51"/>
                </a:solidFill>
                <a:latin typeface="Exo" pitchFamily="2" charset="-1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 szerkesztése</a:t>
            </a:r>
          </a:p>
        </p:txBody>
      </p:sp>
      <p:sp>
        <p:nvSpPr>
          <p:cNvPr id="4" name="Dátum helye 3">
            <a:extLst>
              <a:ext uri="{FF2B5EF4-FFF2-40B4-BE49-F238E27FC236}">
                <a16:creationId xmlns:a16="http://schemas.microsoft.com/office/drawing/2014/main" xmlns="" id="{D0BE682A-971B-45F9-A957-92528F4D319B}"/>
              </a:ext>
            </a:extLst>
          </p:cNvPr>
          <p:cNvSpPr>
            <a:spLocks noGrp="1"/>
          </p:cNvSpPr>
          <p:nvPr>
            <p:ph type="dt" sz="half" idx="10"/>
          </p:nvPr>
        </p:nvSpPr>
        <p:spPr/>
        <p:txBody>
          <a:bodyPr/>
          <a:lstStyle/>
          <a:p>
            <a:fld id="{AFFE2BB3-8A61-4FB6-8FDB-4069DAFC59B3}" type="datetimeFigureOut">
              <a:rPr lang="hu-HU" smtClean="0"/>
              <a:t>2022. 06. 23.</a:t>
            </a:fld>
            <a:endParaRPr lang="hu-HU"/>
          </a:p>
        </p:txBody>
      </p:sp>
      <p:sp>
        <p:nvSpPr>
          <p:cNvPr id="5" name="Élőláb helye 4">
            <a:extLst>
              <a:ext uri="{FF2B5EF4-FFF2-40B4-BE49-F238E27FC236}">
                <a16:creationId xmlns:a16="http://schemas.microsoft.com/office/drawing/2014/main" xmlns="" id="{89A24234-268C-4470-82D3-B1AAEEEDA678}"/>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xmlns="" id="{24470451-5AC6-45F9-A153-D0CC8E366950}"/>
              </a:ext>
            </a:extLst>
          </p:cNvPr>
          <p:cNvSpPr>
            <a:spLocks noGrp="1"/>
          </p:cNvSpPr>
          <p:nvPr>
            <p:ph type="sldNum" sz="quarter" idx="12"/>
          </p:nvPr>
        </p:nvSpPr>
        <p:spPr/>
        <p:txBody>
          <a:bodyPr/>
          <a:lstStyle/>
          <a:p>
            <a:fld id="{08FE7A92-DD06-4467-A72C-18AAC6128735}" type="slidenum">
              <a:rPr lang="hu-HU" smtClean="0"/>
              <a:t>‹#›</a:t>
            </a:fld>
            <a:endParaRPr lang="hu-HU"/>
          </a:p>
        </p:txBody>
      </p:sp>
      <p:pic>
        <p:nvPicPr>
          <p:cNvPr id="8" name="Kép 7">
            <a:extLst>
              <a:ext uri="{FF2B5EF4-FFF2-40B4-BE49-F238E27FC236}">
                <a16:creationId xmlns:a16="http://schemas.microsoft.com/office/drawing/2014/main" xmlns="" id="{3F4419F8-B4A4-4E8B-9EAA-FF78ED28FB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17671" y="588823"/>
            <a:ext cx="4491515" cy="4161257"/>
          </a:xfrm>
          <a:prstGeom prst="rect">
            <a:avLst/>
          </a:prstGeom>
        </p:spPr>
      </p:pic>
      <p:pic>
        <p:nvPicPr>
          <p:cNvPr id="10" name="Kép 9">
            <a:extLst>
              <a:ext uri="{FF2B5EF4-FFF2-40B4-BE49-F238E27FC236}">
                <a16:creationId xmlns:a16="http://schemas.microsoft.com/office/drawing/2014/main" xmlns="" id="{6D6C5F81-6B95-4508-A734-DACF62461A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199" y="6370036"/>
            <a:ext cx="1475685" cy="351439"/>
          </a:xfrm>
          <a:prstGeom prst="rect">
            <a:avLst/>
          </a:prstGeom>
        </p:spPr>
      </p:pic>
      <p:pic>
        <p:nvPicPr>
          <p:cNvPr id="12" name="Kép 11">
            <a:extLst>
              <a:ext uri="{FF2B5EF4-FFF2-40B4-BE49-F238E27FC236}">
                <a16:creationId xmlns:a16="http://schemas.microsoft.com/office/drawing/2014/main" xmlns="" id="{E6D7894B-455C-4F71-A1D3-22A4C0B71B4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77831" y="6356350"/>
            <a:ext cx="975967" cy="342558"/>
          </a:xfrm>
          <a:prstGeom prst="rect">
            <a:avLst/>
          </a:prstGeom>
        </p:spPr>
      </p:pic>
    </p:spTree>
    <p:extLst>
      <p:ext uri="{BB962C8B-B14F-4D97-AF65-F5344CB8AC3E}">
        <p14:creationId xmlns:p14="http://schemas.microsoft.com/office/powerpoint/2010/main" val="3131799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pic>
        <p:nvPicPr>
          <p:cNvPr id="19" name="Kép 18">
            <a:extLst>
              <a:ext uri="{FF2B5EF4-FFF2-40B4-BE49-F238E27FC236}">
                <a16:creationId xmlns:a16="http://schemas.microsoft.com/office/drawing/2014/main" xmlns="" id="{4A372D94-A061-4CC3-9CB9-FF4D245AF6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99218">
            <a:off x="9110859" y="-25962"/>
            <a:ext cx="2533943" cy="4728698"/>
          </a:xfrm>
          <a:prstGeom prst="rect">
            <a:avLst/>
          </a:prstGeom>
        </p:spPr>
      </p:pic>
      <p:sp>
        <p:nvSpPr>
          <p:cNvPr id="2" name="Cím 1">
            <a:extLst>
              <a:ext uri="{FF2B5EF4-FFF2-40B4-BE49-F238E27FC236}">
                <a16:creationId xmlns:a16="http://schemas.microsoft.com/office/drawing/2014/main" xmlns="" id="{980596E4-C9BD-4DEE-9DAF-61B9AF8E9778}"/>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xmlns="" id="{53307B3D-BD56-41BC-BDDE-D4B98A281850}"/>
              </a:ext>
            </a:extLst>
          </p:cNvPr>
          <p:cNvSpPr>
            <a:spLocks noGrp="1"/>
          </p:cNvSpPr>
          <p:nvPr>
            <p:ph sz="half" idx="1"/>
          </p:nvPr>
        </p:nvSpPr>
        <p:spPr>
          <a:xfrm>
            <a:off x="838200" y="1825625"/>
            <a:ext cx="5181600" cy="4351338"/>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xmlns="" id="{778A6AAE-5793-4CC8-93DF-CF0B391F5DC6}"/>
              </a:ext>
            </a:extLst>
          </p:cNvPr>
          <p:cNvSpPr>
            <a:spLocks noGrp="1"/>
          </p:cNvSpPr>
          <p:nvPr>
            <p:ph sz="half" idx="2"/>
          </p:nvPr>
        </p:nvSpPr>
        <p:spPr>
          <a:xfrm>
            <a:off x="6172200" y="1825625"/>
            <a:ext cx="5181600" cy="4351338"/>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xmlns="" id="{E94BB50A-541A-4B70-AEE5-2455E36CB596}"/>
              </a:ext>
            </a:extLst>
          </p:cNvPr>
          <p:cNvSpPr>
            <a:spLocks noGrp="1"/>
          </p:cNvSpPr>
          <p:nvPr>
            <p:ph type="dt" sz="half" idx="10"/>
          </p:nvPr>
        </p:nvSpPr>
        <p:spPr/>
        <p:txBody>
          <a:bodyPr/>
          <a:lstStyle/>
          <a:p>
            <a:fld id="{AFFE2BB3-8A61-4FB6-8FDB-4069DAFC59B3}" type="datetimeFigureOut">
              <a:rPr lang="hu-HU" smtClean="0"/>
              <a:t>2022. 06. 23.</a:t>
            </a:fld>
            <a:endParaRPr lang="hu-HU"/>
          </a:p>
        </p:txBody>
      </p:sp>
      <p:sp>
        <p:nvSpPr>
          <p:cNvPr id="6" name="Élőláb helye 5">
            <a:extLst>
              <a:ext uri="{FF2B5EF4-FFF2-40B4-BE49-F238E27FC236}">
                <a16:creationId xmlns:a16="http://schemas.microsoft.com/office/drawing/2014/main" xmlns="" id="{3A21B7C2-78A6-441B-826E-84C5820754A9}"/>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xmlns="" id="{D216D1C5-A5A6-44DC-AAE3-E104C57AD538}"/>
              </a:ext>
            </a:extLst>
          </p:cNvPr>
          <p:cNvSpPr>
            <a:spLocks noGrp="1"/>
          </p:cNvSpPr>
          <p:nvPr>
            <p:ph type="sldNum" sz="quarter" idx="12"/>
          </p:nvPr>
        </p:nvSpPr>
        <p:spPr/>
        <p:txBody>
          <a:bodyPr/>
          <a:lstStyle/>
          <a:p>
            <a:fld id="{08FE7A92-DD06-4467-A72C-18AAC6128735}" type="slidenum">
              <a:rPr lang="hu-HU" smtClean="0"/>
              <a:t>‹#›</a:t>
            </a:fld>
            <a:endParaRPr lang="hu-HU"/>
          </a:p>
        </p:txBody>
      </p:sp>
      <p:pic>
        <p:nvPicPr>
          <p:cNvPr id="13" name="Kép 12">
            <a:extLst>
              <a:ext uri="{FF2B5EF4-FFF2-40B4-BE49-F238E27FC236}">
                <a16:creationId xmlns:a16="http://schemas.microsoft.com/office/drawing/2014/main" xmlns="" id="{97CD3684-B737-4854-8959-9811B7FAE0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199" y="6370036"/>
            <a:ext cx="1475685" cy="351439"/>
          </a:xfrm>
          <a:prstGeom prst="rect">
            <a:avLst/>
          </a:prstGeom>
        </p:spPr>
      </p:pic>
      <p:pic>
        <p:nvPicPr>
          <p:cNvPr id="15" name="Kép 14">
            <a:extLst>
              <a:ext uri="{FF2B5EF4-FFF2-40B4-BE49-F238E27FC236}">
                <a16:creationId xmlns:a16="http://schemas.microsoft.com/office/drawing/2014/main" xmlns="" id="{B91A9DE1-020E-4155-BCDF-31C3B456053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77831" y="6356350"/>
            <a:ext cx="975967" cy="342558"/>
          </a:xfrm>
          <a:prstGeom prst="rect">
            <a:avLst/>
          </a:prstGeom>
        </p:spPr>
      </p:pic>
    </p:spTree>
    <p:extLst>
      <p:ext uri="{BB962C8B-B14F-4D97-AF65-F5344CB8AC3E}">
        <p14:creationId xmlns:p14="http://schemas.microsoft.com/office/powerpoint/2010/main" val="1883036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pic>
        <p:nvPicPr>
          <p:cNvPr id="19" name="Kép 18">
            <a:extLst>
              <a:ext uri="{FF2B5EF4-FFF2-40B4-BE49-F238E27FC236}">
                <a16:creationId xmlns:a16="http://schemas.microsoft.com/office/drawing/2014/main" xmlns="" id="{CCD6AE07-B363-4A79-AF4F-520462071E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99218">
            <a:off x="9110859" y="-25962"/>
            <a:ext cx="2533943" cy="4728698"/>
          </a:xfrm>
          <a:prstGeom prst="rect">
            <a:avLst/>
          </a:prstGeom>
        </p:spPr>
      </p:pic>
      <p:sp>
        <p:nvSpPr>
          <p:cNvPr id="2" name="Cím 1">
            <a:extLst>
              <a:ext uri="{FF2B5EF4-FFF2-40B4-BE49-F238E27FC236}">
                <a16:creationId xmlns:a16="http://schemas.microsoft.com/office/drawing/2014/main" xmlns="" id="{D22E08B8-AB0E-47EC-A50D-923B91617A1F}"/>
              </a:ext>
            </a:extLst>
          </p:cNvPr>
          <p:cNvSpPr>
            <a:spLocks noGrp="1"/>
          </p:cNvSpPr>
          <p:nvPr>
            <p:ph type="title"/>
          </p:nvPr>
        </p:nvSpPr>
        <p:spPr>
          <a:xfrm>
            <a:off x="839788" y="365125"/>
            <a:ext cx="10515600" cy="1325563"/>
          </a:xfrm>
        </p:spPr>
        <p:txBody>
          <a:bodyPr/>
          <a:lstStyle/>
          <a:p>
            <a:r>
              <a:rPr lang="hu-HU" dirty="0"/>
              <a:t>Mintacím szerkesztése</a:t>
            </a:r>
          </a:p>
        </p:txBody>
      </p:sp>
      <p:sp>
        <p:nvSpPr>
          <p:cNvPr id="3" name="Szöveg helye 2">
            <a:extLst>
              <a:ext uri="{FF2B5EF4-FFF2-40B4-BE49-F238E27FC236}">
                <a16:creationId xmlns:a16="http://schemas.microsoft.com/office/drawing/2014/main" xmlns="" id="{2164F2F4-86A8-4740-8BC4-732CE8A202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xmlns="" id="{CCA36BF5-F77B-4532-AEDE-5E703224DB29}"/>
              </a:ext>
            </a:extLst>
          </p:cNvPr>
          <p:cNvSpPr>
            <a:spLocks noGrp="1"/>
          </p:cNvSpPr>
          <p:nvPr>
            <p:ph sz="half" idx="2"/>
          </p:nvPr>
        </p:nvSpPr>
        <p:spPr>
          <a:xfrm>
            <a:off x="839788" y="2505075"/>
            <a:ext cx="5157787" cy="3684588"/>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xmlns="" id="{E8D5EDC7-C515-4943-A153-ED2E695BEC4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xmlns="" id="{69F9470C-D4F7-4FB5-9B6D-7DF30FBF7137}"/>
              </a:ext>
            </a:extLst>
          </p:cNvPr>
          <p:cNvSpPr>
            <a:spLocks noGrp="1"/>
          </p:cNvSpPr>
          <p:nvPr>
            <p:ph sz="quarter" idx="4"/>
          </p:nvPr>
        </p:nvSpPr>
        <p:spPr>
          <a:xfrm>
            <a:off x="6172200" y="2505075"/>
            <a:ext cx="5183188" cy="3684588"/>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xmlns="" id="{10B8EE12-36CD-4ABE-87F7-D6997E5416F6}"/>
              </a:ext>
            </a:extLst>
          </p:cNvPr>
          <p:cNvSpPr>
            <a:spLocks noGrp="1"/>
          </p:cNvSpPr>
          <p:nvPr>
            <p:ph type="dt" sz="half" idx="10"/>
          </p:nvPr>
        </p:nvSpPr>
        <p:spPr/>
        <p:txBody>
          <a:bodyPr/>
          <a:lstStyle/>
          <a:p>
            <a:fld id="{AFFE2BB3-8A61-4FB6-8FDB-4069DAFC59B3}" type="datetimeFigureOut">
              <a:rPr lang="hu-HU" smtClean="0"/>
              <a:t>2022. 06. 23.</a:t>
            </a:fld>
            <a:endParaRPr lang="hu-HU"/>
          </a:p>
        </p:txBody>
      </p:sp>
      <p:sp>
        <p:nvSpPr>
          <p:cNvPr id="8" name="Élőláb helye 7">
            <a:extLst>
              <a:ext uri="{FF2B5EF4-FFF2-40B4-BE49-F238E27FC236}">
                <a16:creationId xmlns:a16="http://schemas.microsoft.com/office/drawing/2014/main" xmlns="" id="{A56F1D61-4683-41E7-AE79-CF7C47D7764B}"/>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xmlns="" id="{A9EB904C-C0D6-4DE1-995A-C517DF4D0061}"/>
              </a:ext>
            </a:extLst>
          </p:cNvPr>
          <p:cNvSpPr>
            <a:spLocks noGrp="1"/>
          </p:cNvSpPr>
          <p:nvPr>
            <p:ph type="sldNum" sz="quarter" idx="12"/>
          </p:nvPr>
        </p:nvSpPr>
        <p:spPr/>
        <p:txBody>
          <a:bodyPr/>
          <a:lstStyle/>
          <a:p>
            <a:fld id="{08FE7A92-DD06-4467-A72C-18AAC6128735}" type="slidenum">
              <a:rPr lang="hu-HU" smtClean="0"/>
              <a:t>‹#›</a:t>
            </a:fld>
            <a:endParaRPr lang="hu-HU"/>
          </a:p>
        </p:txBody>
      </p:sp>
      <p:pic>
        <p:nvPicPr>
          <p:cNvPr id="15" name="Kép 14">
            <a:extLst>
              <a:ext uri="{FF2B5EF4-FFF2-40B4-BE49-F238E27FC236}">
                <a16:creationId xmlns:a16="http://schemas.microsoft.com/office/drawing/2014/main" xmlns="" id="{11BC9006-224A-4631-8A50-ABEF82308F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199" y="6370036"/>
            <a:ext cx="1475685" cy="351439"/>
          </a:xfrm>
          <a:prstGeom prst="rect">
            <a:avLst/>
          </a:prstGeom>
        </p:spPr>
      </p:pic>
      <p:pic>
        <p:nvPicPr>
          <p:cNvPr id="17" name="Kép 16">
            <a:extLst>
              <a:ext uri="{FF2B5EF4-FFF2-40B4-BE49-F238E27FC236}">
                <a16:creationId xmlns:a16="http://schemas.microsoft.com/office/drawing/2014/main" xmlns="" id="{0D55A555-AFEE-4111-942B-75874687860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77831" y="6356350"/>
            <a:ext cx="975967" cy="342558"/>
          </a:xfrm>
          <a:prstGeom prst="rect">
            <a:avLst/>
          </a:prstGeom>
        </p:spPr>
      </p:pic>
    </p:spTree>
    <p:extLst>
      <p:ext uri="{BB962C8B-B14F-4D97-AF65-F5344CB8AC3E}">
        <p14:creationId xmlns:p14="http://schemas.microsoft.com/office/powerpoint/2010/main" val="2949449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9C5DCD71-183B-407F-A472-36527ACF3104}"/>
              </a:ext>
            </a:extLst>
          </p:cNvPr>
          <p:cNvSpPr>
            <a:spLocks noGrp="1"/>
          </p:cNvSpPr>
          <p:nvPr>
            <p:ph type="title"/>
          </p:nvPr>
        </p:nvSpPr>
        <p:spPr/>
        <p:txBody>
          <a:bodyPr/>
          <a:lstStyle/>
          <a:p>
            <a:r>
              <a:rPr lang="hu-HU" dirty="0"/>
              <a:t>Mintacím szerkesztése</a:t>
            </a:r>
          </a:p>
        </p:txBody>
      </p:sp>
      <p:sp>
        <p:nvSpPr>
          <p:cNvPr id="3" name="Dátum helye 2">
            <a:extLst>
              <a:ext uri="{FF2B5EF4-FFF2-40B4-BE49-F238E27FC236}">
                <a16:creationId xmlns:a16="http://schemas.microsoft.com/office/drawing/2014/main" xmlns="" id="{A12FDE44-FD61-4F86-AF6D-ED0A548E395D}"/>
              </a:ext>
            </a:extLst>
          </p:cNvPr>
          <p:cNvSpPr>
            <a:spLocks noGrp="1"/>
          </p:cNvSpPr>
          <p:nvPr>
            <p:ph type="dt" sz="half" idx="10"/>
          </p:nvPr>
        </p:nvSpPr>
        <p:spPr/>
        <p:txBody>
          <a:bodyPr/>
          <a:lstStyle/>
          <a:p>
            <a:fld id="{AFFE2BB3-8A61-4FB6-8FDB-4069DAFC59B3}" type="datetimeFigureOut">
              <a:rPr lang="hu-HU" smtClean="0"/>
              <a:t>2022. 06. 23.</a:t>
            </a:fld>
            <a:endParaRPr lang="hu-HU"/>
          </a:p>
        </p:txBody>
      </p:sp>
      <p:sp>
        <p:nvSpPr>
          <p:cNvPr id="4" name="Élőláb helye 3">
            <a:extLst>
              <a:ext uri="{FF2B5EF4-FFF2-40B4-BE49-F238E27FC236}">
                <a16:creationId xmlns:a16="http://schemas.microsoft.com/office/drawing/2014/main" xmlns="" id="{B50B5EE4-940C-44B0-8B4E-A65967D9B6F1}"/>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xmlns="" id="{A8666940-0C1C-4D12-8AA9-995E1DABD04D}"/>
              </a:ext>
            </a:extLst>
          </p:cNvPr>
          <p:cNvSpPr>
            <a:spLocks noGrp="1"/>
          </p:cNvSpPr>
          <p:nvPr>
            <p:ph type="sldNum" sz="quarter" idx="12"/>
          </p:nvPr>
        </p:nvSpPr>
        <p:spPr/>
        <p:txBody>
          <a:bodyPr/>
          <a:lstStyle/>
          <a:p>
            <a:fld id="{08FE7A92-DD06-4467-A72C-18AAC6128735}" type="slidenum">
              <a:rPr lang="hu-HU" smtClean="0"/>
              <a:t>‹#›</a:t>
            </a:fld>
            <a:endParaRPr lang="hu-HU"/>
          </a:p>
        </p:txBody>
      </p:sp>
      <p:pic>
        <p:nvPicPr>
          <p:cNvPr id="11" name="Kép 10">
            <a:extLst>
              <a:ext uri="{FF2B5EF4-FFF2-40B4-BE49-F238E27FC236}">
                <a16:creationId xmlns:a16="http://schemas.microsoft.com/office/drawing/2014/main" xmlns="" id="{DA78FC0E-7E8D-4823-AC39-A657AC5FB5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199" y="6370036"/>
            <a:ext cx="1475685" cy="351439"/>
          </a:xfrm>
          <a:prstGeom prst="rect">
            <a:avLst/>
          </a:prstGeom>
        </p:spPr>
      </p:pic>
      <p:pic>
        <p:nvPicPr>
          <p:cNvPr id="13" name="Kép 12">
            <a:extLst>
              <a:ext uri="{FF2B5EF4-FFF2-40B4-BE49-F238E27FC236}">
                <a16:creationId xmlns:a16="http://schemas.microsoft.com/office/drawing/2014/main" xmlns="" id="{601754CF-3F83-4E4E-BFA8-3BBE75DCB3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77831" y="6356350"/>
            <a:ext cx="975967" cy="342558"/>
          </a:xfrm>
          <a:prstGeom prst="rect">
            <a:avLst/>
          </a:prstGeom>
        </p:spPr>
      </p:pic>
      <p:pic>
        <p:nvPicPr>
          <p:cNvPr id="15" name="Kép 14">
            <a:extLst>
              <a:ext uri="{FF2B5EF4-FFF2-40B4-BE49-F238E27FC236}">
                <a16:creationId xmlns:a16="http://schemas.microsoft.com/office/drawing/2014/main" xmlns="" id="{E7296F75-5EEF-416E-A017-E4F2137F75A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711218">
            <a:off x="7230319" y="291273"/>
            <a:ext cx="3674962" cy="6858000"/>
          </a:xfrm>
          <a:prstGeom prst="rect">
            <a:avLst/>
          </a:prstGeom>
        </p:spPr>
      </p:pic>
    </p:spTree>
    <p:extLst>
      <p:ext uri="{BB962C8B-B14F-4D97-AF65-F5344CB8AC3E}">
        <p14:creationId xmlns:p14="http://schemas.microsoft.com/office/powerpoint/2010/main" val="3007144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xmlns="" id="{F89B54FF-B46E-4886-8BE5-B7DDCDF9F36A}"/>
              </a:ext>
            </a:extLst>
          </p:cNvPr>
          <p:cNvSpPr>
            <a:spLocks noGrp="1"/>
          </p:cNvSpPr>
          <p:nvPr>
            <p:ph type="dt" sz="half" idx="10"/>
          </p:nvPr>
        </p:nvSpPr>
        <p:spPr/>
        <p:txBody>
          <a:bodyPr/>
          <a:lstStyle/>
          <a:p>
            <a:fld id="{AFFE2BB3-8A61-4FB6-8FDB-4069DAFC59B3}" type="datetimeFigureOut">
              <a:rPr lang="hu-HU" smtClean="0"/>
              <a:t>2022. 06. 23.</a:t>
            </a:fld>
            <a:endParaRPr lang="hu-HU"/>
          </a:p>
        </p:txBody>
      </p:sp>
      <p:sp>
        <p:nvSpPr>
          <p:cNvPr id="3" name="Élőláb helye 2">
            <a:extLst>
              <a:ext uri="{FF2B5EF4-FFF2-40B4-BE49-F238E27FC236}">
                <a16:creationId xmlns:a16="http://schemas.microsoft.com/office/drawing/2014/main" xmlns="" id="{1A786792-879B-4100-B6D0-BAF758739817}"/>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xmlns="" id="{3D7A06F1-E0B3-403A-9238-51ED5DCF8E52}"/>
              </a:ext>
            </a:extLst>
          </p:cNvPr>
          <p:cNvSpPr>
            <a:spLocks noGrp="1"/>
          </p:cNvSpPr>
          <p:nvPr>
            <p:ph type="sldNum" sz="quarter" idx="12"/>
          </p:nvPr>
        </p:nvSpPr>
        <p:spPr/>
        <p:txBody>
          <a:bodyPr/>
          <a:lstStyle/>
          <a:p>
            <a:fld id="{08FE7A92-DD06-4467-A72C-18AAC6128735}" type="slidenum">
              <a:rPr lang="hu-HU" smtClean="0"/>
              <a:t>‹#›</a:t>
            </a:fld>
            <a:endParaRPr lang="hu-HU"/>
          </a:p>
        </p:txBody>
      </p:sp>
      <p:pic>
        <p:nvPicPr>
          <p:cNvPr id="10" name="Kép 9">
            <a:extLst>
              <a:ext uri="{FF2B5EF4-FFF2-40B4-BE49-F238E27FC236}">
                <a16:creationId xmlns:a16="http://schemas.microsoft.com/office/drawing/2014/main" xmlns="" id="{76489EF3-2396-446A-B36E-CB9AC05D20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199" y="6370036"/>
            <a:ext cx="1475685" cy="351439"/>
          </a:xfrm>
          <a:prstGeom prst="rect">
            <a:avLst/>
          </a:prstGeom>
        </p:spPr>
      </p:pic>
      <p:pic>
        <p:nvPicPr>
          <p:cNvPr id="12" name="Kép 11">
            <a:extLst>
              <a:ext uri="{FF2B5EF4-FFF2-40B4-BE49-F238E27FC236}">
                <a16:creationId xmlns:a16="http://schemas.microsoft.com/office/drawing/2014/main" xmlns="" id="{2702C8AE-EF05-42B9-B6D1-2D90B18B228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77831" y="6356350"/>
            <a:ext cx="975967" cy="342558"/>
          </a:xfrm>
          <a:prstGeom prst="rect">
            <a:avLst/>
          </a:prstGeom>
        </p:spPr>
      </p:pic>
    </p:spTree>
    <p:extLst>
      <p:ext uri="{BB962C8B-B14F-4D97-AF65-F5344CB8AC3E}">
        <p14:creationId xmlns:p14="http://schemas.microsoft.com/office/powerpoint/2010/main" val="105229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7EDCD9DA-D790-4828-9BEE-8230043E84BB}"/>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xmlns="" id="{81FD107C-6DA1-4B76-A2A7-26E5745AB78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xmlns="" id="{2734D417-F6FF-4A93-BF0E-85379F8827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xmlns="" id="{9DBA64DA-21A3-4ADE-BF55-8709289A7B4E}"/>
              </a:ext>
            </a:extLst>
          </p:cNvPr>
          <p:cNvSpPr>
            <a:spLocks noGrp="1"/>
          </p:cNvSpPr>
          <p:nvPr>
            <p:ph type="dt" sz="half" idx="10"/>
          </p:nvPr>
        </p:nvSpPr>
        <p:spPr/>
        <p:txBody>
          <a:bodyPr/>
          <a:lstStyle/>
          <a:p>
            <a:fld id="{AFFE2BB3-8A61-4FB6-8FDB-4069DAFC59B3}" type="datetimeFigureOut">
              <a:rPr lang="hu-HU" smtClean="0"/>
              <a:t>2022. 06. 23.</a:t>
            </a:fld>
            <a:endParaRPr lang="hu-HU"/>
          </a:p>
        </p:txBody>
      </p:sp>
      <p:sp>
        <p:nvSpPr>
          <p:cNvPr id="6" name="Élőláb helye 5">
            <a:extLst>
              <a:ext uri="{FF2B5EF4-FFF2-40B4-BE49-F238E27FC236}">
                <a16:creationId xmlns:a16="http://schemas.microsoft.com/office/drawing/2014/main" xmlns="" id="{499452F6-AD20-41E1-86B8-23AAD088404C}"/>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xmlns="" id="{BDE5D256-718A-4173-981D-10B97E4D8C74}"/>
              </a:ext>
            </a:extLst>
          </p:cNvPr>
          <p:cNvSpPr>
            <a:spLocks noGrp="1"/>
          </p:cNvSpPr>
          <p:nvPr>
            <p:ph type="sldNum" sz="quarter" idx="12"/>
          </p:nvPr>
        </p:nvSpPr>
        <p:spPr/>
        <p:txBody>
          <a:bodyPr/>
          <a:lstStyle/>
          <a:p>
            <a:fld id="{08FE7A92-DD06-4467-A72C-18AAC6128735}" type="slidenum">
              <a:rPr lang="hu-HU" smtClean="0"/>
              <a:t>‹#›</a:t>
            </a:fld>
            <a:endParaRPr lang="hu-HU"/>
          </a:p>
        </p:txBody>
      </p:sp>
      <p:pic>
        <p:nvPicPr>
          <p:cNvPr id="13" name="Kép 12">
            <a:extLst>
              <a:ext uri="{FF2B5EF4-FFF2-40B4-BE49-F238E27FC236}">
                <a16:creationId xmlns:a16="http://schemas.microsoft.com/office/drawing/2014/main" xmlns="" id="{7F437923-F1BA-401F-BA08-38153BDA82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199" y="6370036"/>
            <a:ext cx="1475685" cy="351439"/>
          </a:xfrm>
          <a:prstGeom prst="rect">
            <a:avLst/>
          </a:prstGeom>
        </p:spPr>
      </p:pic>
      <p:pic>
        <p:nvPicPr>
          <p:cNvPr id="15" name="Kép 14">
            <a:extLst>
              <a:ext uri="{FF2B5EF4-FFF2-40B4-BE49-F238E27FC236}">
                <a16:creationId xmlns:a16="http://schemas.microsoft.com/office/drawing/2014/main" xmlns="" id="{CE952CBE-6454-4CA5-9A16-C061DE8A6B2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77831" y="6356350"/>
            <a:ext cx="975967" cy="342558"/>
          </a:xfrm>
          <a:prstGeom prst="rect">
            <a:avLst/>
          </a:prstGeom>
        </p:spPr>
      </p:pic>
    </p:spTree>
    <p:extLst>
      <p:ext uri="{BB962C8B-B14F-4D97-AF65-F5344CB8AC3E}">
        <p14:creationId xmlns:p14="http://schemas.microsoft.com/office/powerpoint/2010/main" val="1483564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66B90BAF-6C84-4102-B81F-90DFB49CA1C0}"/>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xmlns="" id="{95AD6D09-BC58-4F3E-96A2-E85CC12FF67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xmlns="" id="{5FF3FF9E-7C37-4561-A9A3-B68EF71C8B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xmlns="" id="{A31AB69C-272E-4BDC-9104-D6CF9CCA0B74}"/>
              </a:ext>
            </a:extLst>
          </p:cNvPr>
          <p:cNvSpPr>
            <a:spLocks noGrp="1"/>
          </p:cNvSpPr>
          <p:nvPr>
            <p:ph type="dt" sz="half" idx="10"/>
          </p:nvPr>
        </p:nvSpPr>
        <p:spPr/>
        <p:txBody>
          <a:bodyPr/>
          <a:lstStyle/>
          <a:p>
            <a:fld id="{AFFE2BB3-8A61-4FB6-8FDB-4069DAFC59B3}" type="datetimeFigureOut">
              <a:rPr lang="hu-HU" smtClean="0"/>
              <a:t>2022. 06. 23.</a:t>
            </a:fld>
            <a:endParaRPr lang="hu-HU"/>
          </a:p>
        </p:txBody>
      </p:sp>
      <p:sp>
        <p:nvSpPr>
          <p:cNvPr id="6" name="Élőláb helye 5">
            <a:extLst>
              <a:ext uri="{FF2B5EF4-FFF2-40B4-BE49-F238E27FC236}">
                <a16:creationId xmlns:a16="http://schemas.microsoft.com/office/drawing/2014/main" xmlns="" id="{8838D771-B030-499F-B768-B2870E9924E8}"/>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xmlns="" id="{2C87386D-8AA7-4151-8678-CDB9DA621408}"/>
              </a:ext>
            </a:extLst>
          </p:cNvPr>
          <p:cNvSpPr>
            <a:spLocks noGrp="1"/>
          </p:cNvSpPr>
          <p:nvPr>
            <p:ph type="sldNum" sz="quarter" idx="12"/>
          </p:nvPr>
        </p:nvSpPr>
        <p:spPr/>
        <p:txBody>
          <a:bodyPr/>
          <a:lstStyle/>
          <a:p>
            <a:fld id="{08FE7A92-DD06-4467-A72C-18AAC6128735}" type="slidenum">
              <a:rPr lang="hu-HU" smtClean="0"/>
              <a:t>‹#›</a:t>
            </a:fld>
            <a:endParaRPr lang="hu-HU"/>
          </a:p>
        </p:txBody>
      </p:sp>
      <p:pic>
        <p:nvPicPr>
          <p:cNvPr id="13" name="Kép 12">
            <a:extLst>
              <a:ext uri="{FF2B5EF4-FFF2-40B4-BE49-F238E27FC236}">
                <a16:creationId xmlns:a16="http://schemas.microsoft.com/office/drawing/2014/main" xmlns="" id="{88263001-CECF-4024-9BE2-A9C5321A55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199" y="6370036"/>
            <a:ext cx="1475685" cy="351439"/>
          </a:xfrm>
          <a:prstGeom prst="rect">
            <a:avLst/>
          </a:prstGeom>
        </p:spPr>
      </p:pic>
      <p:pic>
        <p:nvPicPr>
          <p:cNvPr id="15" name="Kép 14">
            <a:extLst>
              <a:ext uri="{FF2B5EF4-FFF2-40B4-BE49-F238E27FC236}">
                <a16:creationId xmlns:a16="http://schemas.microsoft.com/office/drawing/2014/main" xmlns="" id="{E6F4255A-D54B-493C-AFD9-78DD11D8740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77831" y="6356350"/>
            <a:ext cx="975967" cy="342558"/>
          </a:xfrm>
          <a:prstGeom prst="rect">
            <a:avLst/>
          </a:prstGeom>
        </p:spPr>
      </p:pic>
    </p:spTree>
    <p:extLst>
      <p:ext uri="{BB962C8B-B14F-4D97-AF65-F5344CB8AC3E}">
        <p14:creationId xmlns:p14="http://schemas.microsoft.com/office/powerpoint/2010/main" val="168496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xmlns="" id="{11558DD3-BA59-4603-B402-DE7A88F211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dirty="0"/>
              <a:t>Mintacím szerkesztése</a:t>
            </a:r>
          </a:p>
        </p:txBody>
      </p:sp>
      <p:sp>
        <p:nvSpPr>
          <p:cNvPr id="3" name="Szöveg helye 2">
            <a:extLst>
              <a:ext uri="{FF2B5EF4-FFF2-40B4-BE49-F238E27FC236}">
                <a16:creationId xmlns:a16="http://schemas.microsoft.com/office/drawing/2014/main" xmlns="" id="{BB32974F-ED61-409C-8E97-8E91A1421E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a:extLst>
              <a:ext uri="{FF2B5EF4-FFF2-40B4-BE49-F238E27FC236}">
                <a16:creationId xmlns:a16="http://schemas.microsoft.com/office/drawing/2014/main" xmlns="" id="{B6B9C40B-ACAE-4097-8102-E98F8C3283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E2BB3-8A61-4FB6-8FDB-4069DAFC59B3}" type="datetimeFigureOut">
              <a:rPr lang="hu-HU" smtClean="0"/>
              <a:t>2022. 06. 23.</a:t>
            </a:fld>
            <a:endParaRPr lang="hu-HU"/>
          </a:p>
        </p:txBody>
      </p:sp>
      <p:sp>
        <p:nvSpPr>
          <p:cNvPr id="5" name="Élőláb helye 4">
            <a:extLst>
              <a:ext uri="{FF2B5EF4-FFF2-40B4-BE49-F238E27FC236}">
                <a16:creationId xmlns:a16="http://schemas.microsoft.com/office/drawing/2014/main" xmlns="" id="{C58B3700-2139-43E3-BDCB-9626224A39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xmlns="" id="{961DEE20-D928-4D45-ADDC-579CDA491F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E7A92-DD06-4467-A72C-18AAC6128735}" type="slidenum">
              <a:rPr lang="hu-HU" smtClean="0"/>
              <a:t>‹#›</a:t>
            </a:fld>
            <a:endParaRPr lang="hu-HU"/>
          </a:p>
        </p:txBody>
      </p:sp>
    </p:spTree>
    <p:extLst>
      <p:ext uri="{BB962C8B-B14F-4D97-AF65-F5344CB8AC3E}">
        <p14:creationId xmlns:p14="http://schemas.microsoft.com/office/powerpoint/2010/main" val="2063184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Exo Black" pitchFamily="2" charset="-18"/>
          <a:ea typeface="+mj-ea"/>
          <a:cs typeface="+mj-cs"/>
        </a:defRPr>
      </a:lvl1pPr>
    </p:titleStyle>
    <p:bodyStyle>
      <a:lvl1pPr marL="361950" indent="-361950" algn="l" defTabSz="914400" rtl="0" eaLnBrk="1" latinLnBrk="0" hangingPunct="1">
        <a:lnSpc>
          <a:spcPct val="90000"/>
        </a:lnSpc>
        <a:spcBef>
          <a:spcPts val="1000"/>
        </a:spcBef>
        <a:buClr>
          <a:srgbClr val="FF0000"/>
        </a:buClr>
        <a:buSzPct val="80000"/>
        <a:buFont typeface="Wingdings" panose="05000000000000000000" pitchFamily="2" charset="2"/>
        <a:buChar char=""/>
        <a:defRPr sz="2800" kern="1200">
          <a:solidFill>
            <a:schemeClr val="tx1"/>
          </a:solidFill>
          <a:latin typeface="+mn-lt"/>
          <a:ea typeface="+mn-ea"/>
          <a:cs typeface="+mn-cs"/>
        </a:defRPr>
      </a:lvl1pPr>
      <a:lvl2pPr marL="715963" indent="-258763" algn="l" defTabSz="914400" rtl="0" eaLnBrk="1" latinLnBrk="0" hangingPunct="1">
        <a:lnSpc>
          <a:spcPct val="90000"/>
        </a:lnSpc>
        <a:spcBef>
          <a:spcPts val="500"/>
        </a:spcBef>
        <a:buClr>
          <a:srgbClr val="00B050"/>
        </a:buClr>
        <a:buSzPct val="80000"/>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lumMod val="60000"/>
            <a:lumOff val="40000"/>
          </a:schemeClr>
        </a:buClr>
        <a:buSzPct val="80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trendschallenges.splet.arnes.s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175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116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1627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xmlns="" id="{20684ECA-2E70-42F2-849A-65EBB4BCF901}"/>
              </a:ext>
            </a:extLst>
          </p:cNvPr>
          <p:cNvSpPr>
            <a:spLocks noGrp="1"/>
          </p:cNvSpPr>
          <p:nvPr>
            <p:ph type="title"/>
          </p:nvPr>
        </p:nvSpPr>
        <p:spPr/>
        <p:txBody>
          <a:bodyPr>
            <a:noAutofit/>
          </a:bodyPr>
          <a:lstStyle/>
          <a:p>
            <a:r>
              <a:rPr lang="hu-HU" sz="3200" dirty="0" smtClean="0"/>
              <a:t>Biotechnical </a:t>
            </a:r>
            <a:br>
              <a:rPr lang="hu-HU" sz="3200" dirty="0" smtClean="0"/>
            </a:br>
            <a:r>
              <a:rPr lang="hu-HU" sz="3200" dirty="0" smtClean="0"/>
              <a:t>Educational </a:t>
            </a:r>
            <a:br>
              <a:rPr lang="hu-HU" sz="3200" dirty="0" smtClean="0"/>
            </a:br>
            <a:r>
              <a:rPr lang="hu-HU" sz="3200" dirty="0" smtClean="0"/>
              <a:t>Centre Ljubljana</a:t>
            </a:r>
            <a:br>
              <a:rPr lang="hu-HU" sz="3200" dirty="0" smtClean="0"/>
            </a:br>
            <a:r>
              <a:rPr lang="hu-HU" sz="3200" dirty="0"/>
              <a:t/>
            </a:r>
            <a:br>
              <a:rPr lang="hu-HU" sz="3200" dirty="0"/>
            </a:br>
            <a:r>
              <a:rPr lang="hu-HU" sz="3200" dirty="0" smtClean="0"/>
              <a:t>University of Primorska</a:t>
            </a:r>
            <a:br>
              <a:rPr lang="hu-HU" sz="3200" dirty="0" smtClean="0"/>
            </a:br>
            <a:r>
              <a:rPr lang="hu-HU" sz="3200" dirty="0" smtClean="0"/>
              <a:t>Faculty of Management</a:t>
            </a:r>
            <a:endParaRPr lang="hu-HU" sz="3200" dirty="0"/>
          </a:p>
        </p:txBody>
      </p:sp>
      <p:sp>
        <p:nvSpPr>
          <p:cNvPr id="5" name="Szöveg helye 4">
            <a:extLst>
              <a:ext uri="{FF2B5EF4-FFF2-40B4-BE49-F238E27FC236}">
                <a16:creationId xmlns:a16="http://schemas.microsoft.com/office/drawing/2014/main" xmlns="" id="{723FC88B-A52C-40D9-A665-0139875DA148}"/>
              </a:ext>
            </a:extLst>
          </p:cNvPr>
          <p:cNvSpPr>
            <a:spLocks noGrp="1"/>
          </p:cNvSpPr>
          <p:nvPr>
            <p:ph type="body" idx="1"/>
          </p:nvPr>
        </p:nvSpPr>
        <p:spPr>
          <a:xfrm>
            <a:off x="745586" y="4562475"/>
            <a:ext cx="10515600" cy="1500187"/>
          </a:xfrm>
        </p:spPr>
        <p:txBody>
          <a:bodyPr/>
          <a:lstStyle/>
          <a:p>
            <a:r>
              <a:rPr lang="hu-HU" dirty="0" smtClean="0"/>
              <a:t>Slovenia</a:t>
            </a:r>
            <a:endParaRPr lang="hu-HU" dirty="0"/>
          </a:p>
        </p:txBody>
      </p:sp>
    </p:spTree>
    <p:extLst>
      <p:ext uri="{BB962C8B-B14F-4D97-AF65-F5344CB8AC3E}">
        <p14:creationId xmlns:p14="http://schemas.microsoft.com/office/powerpoint/2010/main" val="3952911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CB8BEE8E-E2BE-4FC8-AA9C-52DEF0B6BED4}"/>
              </a:ext>
            </a:extLst>
          </p:cNvPr>
          <p:cNvSpPr>
            <a:spLocks noGrp="1"/>
          </p:cNvSpPr>
          <p:nvPr>
            <p:ph type="title"/>
          </p:nvPr>
        </p:nvSpPr>
        <p:spPr/>
        <p:txBody>
          <a:bodyPr/>
          <a:lstStyle/>
          <a:p>
            <a:r>
              <a:rPr lang="hu-HU" dirty="0" smtClean="0"/>
              <a:t>O2 - Digital Menu Card</a:t>
            </a:r>
            <a:endParaRPr lang="hu-HU" dirty="0"/>
          </a:p>
        </p:txBody>
      </p:sp>
      <p:sp>
        <p:nvSpPr>
          <p:cNvPr id="3" name="Tartalom helye 2">
            <a:extLst>
              <a:ext uri="{FF2B5EF4-FFF2-40B4-BE49-F238E27FC236}">
                <a16:creationId xmlns:a16="http://schemas.microsoft.com/office/drawing/2014/main" xmlns="" id="{4C102445-23C8-4065-9001-04574FB77859}"/>
              </a:ext>
            </a:extLst>
          </p:cNvPr>
          <p:cNvSpPr>
            <a:spLocks noGrp="1"/>
          </p:cNvSpPr>
          <p:nvPr>
            <p:ph sz="half" idx="13"/>
          </p:nvPr>
        </p:nvSpPr>
        <p:spPr/>
        <p:txBody>
          <a:bodyPr/>
          <a:lstStyle/>
          <a:p>
            <a:r>
              <a:rPr lang="hu-HU" dirty="0" smtClean="0"/>
              <a:t>3-week training (7. 3. – 27. 3. 2022)</a:t>
            </a:r>
          </a:p>
          <a:p>
            <a:endParaRPr lang="hu-HU" dirty="0" smtClean="0"/>
          </a:p>
          <a:p>
            <a:pPr lvl="1"/>
            <a:r>
              <a:rPr lang="hu-HU" dirty="0" smtClean="0"/>
              <a:t>Zoom – getting to know the website DMC</a:t>
            </a:r>
          </a:p>
          <a:p>
            <a:pPr lvl="1"/>
            <a:r>
              <a:rPr lang="hu-HU" dirty="0" smtClean="0"/>
              <a:t>Week 1 – The Role of the teacher, active teaching methods, evaluation techniques, innovation</a:t>
            </a:r>
          </a:p>
          <a:p>
            <a:pPr lvl="1"/>
            <a:r>
              <a:rPr lang="hu-HU" dirty="0" smtClean="0"/>
              <a:t>Week 2 – Digital tools serving pedagogical aims</a:t>
            </a:r>
          </a:p>
          <a:p>
            <a:pPr lvl="1"/>
            <a:r>
              <a:rPr lang="hu-HU" dirty="0" smtClean="0"/>
              <a:t>Week 3 – Open Educational Resources, lesson planning</a:t>
            </a:r>
          </a:p>
          <a:p>
            <a:pPr lvl="1"/>
            <a:r>
              <a:rPr lang="hu-HU" dirty="0" smtClean="0"/>
              <a:t>Zoom - group work, feedback and reflection</a:t>
            </a:r>
            <a:endParaRPr lang="hu-HU" dirty="0"/>
          </a:p>
        </p:txBody>
      </p:sp>
    </p:spTree>
    <p:extLst>
      <p:ext uri="{BB962C8B-B14F-4D97-AF65-F5344CB8AC3E}">
        <p14:creationId xmlns:p14="http://schemas.microsoft.com/office/powerpoint/2010/main" val="1867744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1116203"/>
          </a:xfrm>
        </p:spPr>
        <p:txBody>
          <a:bodyPr/>
          <a:lstStyle/>
          <a:p>
            <a:r>
              <a:rPr lang="sl-SI" dirty="0" smtClean="0"/>
              <a:t>Forum </a:t>
            </a:r>
            <a:r>
              <a:rPr lang="sl-SI" dirty="0" err="1" smtClean="0"/>
              <a:t>discussion</a:t>
            </a:r>
            <a:endParaRPr lang="sl-SI" dirty="0"/>
          </a:p>
        </p:txBody>
      </p:sp>
      <p:sp>
        <p:nvSpPr>
          <p:cNvPr id="3" name="Ograda vsebine 2"/>
          <p:cNvSpPr>
            <a:spLocks noGrp="1"/>
          </p:cNvSpPr>
          <p:nvPr>
            <p:ph sz="half" idx="13"/>
          </p:nvPr>
        </p:nvSpPr>
        <p:spPr>
          <a:xfrm>
            <a:off x="838199" y="1426464"/>
            <a:ext cx="10515599" cy="4992624"/>
          </a:xfrm>
        </p:spPr>
        <p:txBody>
          <a:bodyPr>
            <a:normAutofit lnSpcReduction="10000"/>
          </a:bodyPr>
          <a:lstStyle/>
          <a:p>
            <a:r>
              <a:rPr lang="sl-SI" b="1" u="sng" dirty="0" err="1" smtClean="0"/>
              <a:t>Week</a:t>
            </a:r>
            <a:r>
              <a:rPr lang="sl-SI" b="1" u="sng" dirty="0" smtClean="0"/>
              <a:t> 1 </a:t>
            </a:r>
            <a:r>
              <a:rPr lang="sl-SI" sz="2400" i="1" u="sng" dirty="0" smtClean="0"/>
              <a:t>(</a:t>
            </a:r>
            <a:r>
              <a:rPr lang="sl-SI" sz="2400" i="1" u="sng" dirty="0" err="1" smtClean="0"/>
              <a:t>the</a:t>
            </a:r>
            <a:r>
              <a:rPr lang="sl-SI" sz="2400" i="1" u="sng" dirty="0" smtClean="0"/>
              <a:t> </a:t>
            </a:r>
            <a:r>
              <a:rPr lang="sl-SI" sz="2400" i="1" u="sng" dirty="0" err="1" smtClean="0"/>
              <a:t>changing</a:t>
            </a:r>
            <a:r>
              <a:rPr lang="sl-SI" sz="2400" i="1" u="sng" dirty="0" smtClean="0"/>
              <a:t> role </a:t>
            </a:r>
            <a:r>
              <a:rPr lang="sl-SI" sz="2400" i="1" u="sng" dirty="0" err="1" smtClean="0"/>
              <a:t>of</a:t>
            </a:r>
            <a:r>
              <a:rPr lang="sl-SI" sz="2400" i="1" u="sng" dirty="0" smtClean="0"/>
              <a:t> a </a:t>
            </a:r>
            <a:r>
              <a:rPr lang="sl-SI" sz="2400" i="1" u="sng" dirty="0" err="1" smtClean="0"/>
              <a:t>teacher</a:t>
            </a:r>
            <a:r>
              <a:rPr lang="sl-SI" sz="2400" i="1" u="sng" dirty="0" smtClean="0"/>
              <a:t>)</a:t>
            </a:r>
          </a:p>
          <a:p>
            <a:pPr lvl="1"/>
            <a:r>
              <a:rPr lang="sl-SI" dirty="0" err="1" smtClean="0"/>
              <a:t>The</a:t>
            </a:r>
            <a:r>
              <a:rPr lang="sl-SI" dirty="0" smtClean="0"/>
              <a:t> </a:t>
            </a:r>
            <a:r>
              <a:rPr lang="sl-SI" dirty="0" err="1" smtClean="0"/>
              <a:t>school</a:t>
            </a:r>
            <a:r>
              <a:rPr lang="sl-SI" dirty="0" smtClean="0"/>
              <a:t> is </a:t>
            </a:r>
            <a:r>
              <a:rPr lang="sl-SI" dirty="0" err="1" smtClean="0"/>
              <a:t>involved</a:t>
            </a:r>
            <a:r>
              <a:rPr lang="sl-SI" dirty="0" smtClean="0"/>
              <a:t> in multiple </a:t>
            </a:r>
            <a:r>
              <a:rPr lang="sl-SI" dirty="0" err="1" smtClean="0"/>
              <a:t>projects</a:t>
            </a:r>
            <a:r>
              <a:rPr lang="sl-SI" dirty="0" smtClean="0"/>
              <a:t> </a:t>
            </a:r>
            <a:r>
              <a:rPr lang="sl-SI" dirty="0" err="1" smtClean="0"/>
              <a:t>for</a:t>
            </a:r>
            <a:r>
              <a:rPr lang="sl-SI" dirty="0" smtClean="0"/>
              <a:t> </a:t>
            </a:r>
            <a:r>
              <a:rPr lang="sl-SI" dirty="0" err="1" smtClean="0"/>
              <a:t>innovation</a:t>
            </a:r>
            <a:r>
              <a:rPr lang="sl-SI" dirty="0" smtClean="0"/>
              <a:t> </a:t>
            </a:r>
            <a:r>
              <a:rPr lang="sl-SI" dirty="0" err="1" smtClean="0"/>
              <a:t>and</a:t>
            </a:r>
            <a:r>
              <a:rPr lang="sl-SI" dirty="0" smtClean="0"/>
              <a:t> </a:t>
            </a:r>
            <a:r>
              <a:rPr lang="sl-SI" dirty="0" err="1" smtClean="0"/>
              <a:t>creativity</a:t>
            </a:r>
            <a:endParaRPr lang="sl-SI" dirty="0" smtClean="0"/>
          </a:p>
          <a:p>
            <a:pPr lvl="1"/>
            <a:r>
              <a:rPr lang="sl-SI" dirty="0" err="1" smtClean="0"/>
              <a:t>Motivating</a:t>
            </a:r>
            <a:r>
              <a:rPr lang="sl-SI" dirty="0" smtClean="0"/>
              <a:t> </a:t>
            </a:r>
            <a:r>
              <a:rPr lang="sl-SI" dirty="0" err="1" smtClean="0"/>
              <a:t>students</a:t>
            </a:r>
            <a:r>
              <a:rPr lang="sl-SI" dirty="0" smtClean="0"/>
              <a:t> </a:t>
            </a:r>
            <a:r>
              <a:rPr lang="sl-SI" dirty="0" err="1" smtClean="0"/>
              <a:t>with</a:t>
            </a:r>
            <a:r>
              <a:rPr lang="sl-SI" dirty="0" smtClean="0"/>
              <a:t> </a:t>
            </a:r>
            <a:r>
              <a:rPr lang="sl-SI" dirty="0" err="1" smtClean="0"/>
              <a:t>new</a:t>
            </a:r>
            <a:r>
              <a:rPr lang="sl-SI" dirty="0" smtClean="0"/>
              <a:t> </a:t>
            </a:r>
            <a:r>
              <a:rPr lang="sl-SI" dirty="0" err="1" smtClean="0"/>
              <a:t>learning</a:t>
            </a:r>
            <a:r>
              <a:rPr lang="sl-SI" dirty="0" smtClean="0"/>
              <a:t> </a:t>
            </a:r>
            <a:r>
              <a:rPr lang="sl-SI" dirty="0" err="1" smtClean="0"/>
              <a:t>methods</a:t>
            </a:r>
            <a:r>
              <a:rPr lang="sl-SI" dirty="0" smtClean="0"/>
              <a:t> (</a:t>
            </a:r>
            <a:r>
              <a:rPr lang="sl-SI" dirty="0" err="1" smtClean="0"/>
              <a:t>ex</a:t>
            </a:r>
            <a:r>
              <a:rPr lang="sl-SI" dirty="0" smtClean="0"/>
              <a:t>. problem </a:t>
            </a:r>
            <a:r>
              <a:rPr lang="sl-SI" dirty="0" err="1" smtClean="0"/>
              <a:t>teaching</a:t>
            </a:r>
            <a:r>
              <a:rPr lang="sl-SI" dirty="0" smtClean="0"/>
              <a:t>)</a:t>
            </a:r>
          </a:p>
          <a:p>
            <a:pPr lvl="1"/>
            <a:r>
              <a:rPr lang="sl-SI" dirty="0" smtClean="0"/>
              <a:t>Big </a:t>
            </a:r>
            <a:r>
              <a:rPr lang="sl-SI" dirty="0" err="1" smtClean="0"/>
              <a:t>classes</a:t>
            </a:r>
            <a:r>
              <a:rPr lang="sl-SI" dirty="0" smtClean="0"/>
              <a:t>, </a:t>
            </a:r>
            <a:r>
              <a:rPr lang="sl-SI" dirty="0" err="1" smtClean="0"/>
              <a:t>too</a:t>
            </a:r>
            <a:r>
              <a:rPr lang="sl-SI" dirty="0" smtClean="0"/>
              <a:t> </a:t>
            </a:r>
            <a:r>
              <a:rPr lang="sl-SI" dirty="0" err="1" smtClean="0"/>
              <a:t>many</a:t>
            </a:r>
            <a:r>
              <a:rPr lang="sl-SI" dirty="0" smtClean="0"/>
              <a:t> </a:t>
            </a:r>
            <a:r>
              <a:rPr lang="sl-SI" dirty="0" err="1" smtClean="0"/>
              <a:t>different</a:t>
            </a:r>
            <a:r>
              <a:rPr lang="sl-SI" dirty="0" smtClean="0"/>
              <a:t> </a:t>
            </a:r>
            <a:r>
              <a:rPr lang="sl-SI" dirty="0" err="1" smtClean="0"/>
              <a:t>skills</a:t>
            </a:r>
            <a:r>
              <a:rPr lang="sl-SI" dirty="0" smtClean="0"/>
              <a:t> / </a:t>
            </a:r>
            <a:r>
              <a:rPr lang="sl-SI" dirty="0" err="1" smtClean="0"/>
              <a:t>knowledge</a:t>
            </a:r>
            <a:r>
              <a:rPr lang="sl-SI" dirty="0" smtClean="0"/>
              <a:t> </a:t>
            </a:r>
            <a:r>
              <a:rPr lang="sl-SI" dirty="0" err="1" smtClean="0"/>
              <a:t>levels</a:t>
            </a:r>
            <a:r>
              <a:rPr lang="sl-SI" dirty="0" smtClean="0"/>
              <a:t> </a:t>
            </a:r>
            <a:r>
              <a:rPr lang="sl-SI" dirty="0" err="1" smtClean="0"/>
              <a:t>can</a:t>
            </a:r>
            <a:r>
              <a:rPr lang="sl-SI" dirty="0" smtClean="0"/>
              <a:t> </a:t>
            </a:r>
            <a:r>
              <a:rPr lang="sl-SI" dirty="0" err="1" smtClean="0"/>
              <a:t>be</a:t>
            </a:r>
            <a:r>
              <a:rPr lang="sl-SI" dirty="0" smtClean="0"/>
              <a:t> a problem</a:t>
            </a:r>
            <a:endParaRPr lang="sl-SI" dirty="0"/>
          </a:p>
          <a:p>
            <a:pPr lvl="1"/>
            <a:r>
              <a:rPr lang="sl-SI" dirty="0" err="1" smtClean="0"/>
              <a:t>Covid</a:t>
            </a:r>
            <a:r>
              <a:rPr lang="sl-SI" dirty="0" smtClean="0"/>
              <a:t> – </a:t>
            </a:r>
            <a:r>
              <a:rPr lang="sl-SI" dirty="0" err="1" smtClean="0"/>
              <a:t>we</a:t>
            </a:r>
            <a:r>
              <a:rPr lang="sl-SI" dirty="0" smtClean="0"/>
              <a:t>‘</a:t>
            </a:r>
            <a:r>
              <a:rPr lang="sl-SI" dirty="0" err="1" smtClean="0"/>
              <a:t>re</a:t>
            </a:r>
            <a:r>
              <a:rPr lang="sl-SI" dirty="0" smtClean="0"/>
              <a:t> </a:t>
            </a:r>
            <a:r>
              <a:rPr lang="sl-SI" dirty="0" err="1" smtClean="0"/>
              <a:t>still</a:t>
            </a:r>
            <a:r>
              <a:rPr lang="sl-SI" dirty="0" smtClean="0"/>
              <a:t> </a:t>
            </a:r>
            <a:r>
              <a:rPr lang="sl-SI" dirty="0" err="1" smtClean="0"/>
              <a:t>digitally</a:t>
            </a:r>
            <a:r>
              <a:rPr lang="sl-SI" dirty="0" smtClean="0"/>
              <a:t> </a:t>
            </a:r>
            <a:r>
              <a:rPr lang="sl-SI" dirty="0" err="1" smtClean="0"/>
              <a:t>active</a:t>
            </a:r>
            <a:r>
              <a:rPr lang="sl-SI" dirty="0" smtClean="0"/>
              <a:t> (</a:t>
            </a:r>
            <a:r>
              <a:rPr lang="sl-SI" dirty="0" err="1" smtClean="0"/>
              <a:t>good</a:t>
            </a:r>
            <a:r>
              <a:rPr lang="sl-SI" dirty="0" smtClean="0"/>
              <a:t> </a:t>
            </a:r>
            <a:r>
              <a:rPr lang="sl-SI" dirty="0" err="1" smtClean="0"/>
              <a:t>practice</a:t>
            </a:r>
            <a:r>
              <a:rPr lang="sl-SI" dirty="0" smtClean="0"/>
              <a:t>, </a:t>
            </a:r>
            <a:r>
              <a:rPr lang="sl-SI" dirty="0" err="1" smtClean="0"/>
              <a:t>materials</a:t>
            </a:r>
            <a:r>
              <a:rPr lang="sl-SI" dirty="0" smtClean="0"/>
              <a:t>)</a:t>
            </a:r>
          </a:p>
          <a:p>
            <a:r>
              <a:rPr lang="sl-SI" b="1" u="sng" dirty="0" err="1" smtClean="0"/>
              <a:t>Week</a:t>
            </a:r>
            <a:r>
              <a:rPr lang="sl-SI" b="1" u="sng" dirty="0" smtClean="0"/>
              <a:t> 2 </a:t>
            </a:r>
            <a:r>
              <a:rPr lang="sl-SI" sz="2400" i="1" u="sng" dirty="0" smtClean="0"/>
              <a:t>(</a:t>
            </a:r>
            <a:r>
              <a:rPr lang="sl-SI" sz="2400" i="1" u="sng" dirty="0" err="1" smtClean="0"/>
              <a:t>digital</a:t>
            </a:r>
            <a:r>
              <a:rPr lang="sl-SI" sz="2400" i="1" u="sng" dirty="0" smtClean="0"/>
              <a:t> </a:t>
            </a:r>
            <a:r>
              <a:rPr lang="sl-SI" sz="2400" i="1" u="sng" dirty="0" err="1" smtClean="0"/>
              <a:t>tools</a:t>
            </a:r>
            <a:r>
              <a:rPr lang="sl-SI" sz="2400" i="1" u="sng" dirty="0" smtClean="0"/>
              <a:t> in a </a:t>
            </a:r>
            <a:r>
              <a:rPr lang="sl-SI" sz="2400" i="1" u="sng" dirty="0" err="1" smtClean="0"/>
              <a:t>classroom</a:t>
            </a:r>
            <a:r>
              <a:rPr lang="sl-SI" sz="2400" i="1" u="sng" dirty="0" smtClean="0"/>
              <a:t>)</a:t>
            </a:r>
          </a:p>
          <a:p>
            <a:pPr lvl="1"/>
            <a:r>
              <a:rPr lang="sl-SI" dirty="0" err="1" smtClean="0"/>
              <a:t>Digital</a:t>
            </a:r>
            <a:r>
              <a:rPr lang="sl-SI" dirty="0" smtClean="0"/>
              <a:t> </a:t>
            </a:r>
            <a:r>
              <a:rPr lang="sl-SI" dirty="0" err="1" smtClean="0"/>
              <a:t>tools</a:t>
            </a:r>
            <a:r>
              <a:rPr lang="sl-SI" dirty="0" smtClean="0"/>
              <a:t> </a:t>
            </a:r>
            <a:r>
              <a:rPr lang="sl-SI" dirty="0" err="1" smtClean="0"/>
              <a:t>for</a:t>
            </a:r>
            <a:r>
              <a:rPr lang="sl-SI" dirty="0" smtClean="0"/>
              <a:t> </a:t>
            </a:r>
            <a:r>
              <a:rPr lang="sl-SI" dirty="0" err="1" smtClean="0"/>
              <a:t>motivation</a:t>
            </a:r>
            <a:r>
              <a:rPr lang="sl-SI" dirty="0" smtClean="0"/>
              <a:t> (</a:t>
            </a:r>
            <a:r>
              <a:rPr lang="sl-SI" dirty="0" err="1" smtClean="0"/>
              <a:t>Kahoot</a:t>
            </a:r>
            <a:r>
              <a:rPr lang="sl-SI" dirty="0" smtClean="0"/>
              <a:t>, </a:t>
            </a:r>
            <a:r>
              <a:rPr lang="sl-SI" dirty="0" err="1" smtClean="0"/>
              <a:t>Mentimeter</a:t>
            </a:r>
            <a:r>
              <a:rPr lang="sl-SI" dirty="0" smtClean="0"/>
              <a:t>, H5P), </a:t>
            </a:r>
            <a:r>
              <a:rPr lang="sl-SI" dirty="0" err="1" smtClean="0"/>
              <a:t>specific</a:t>
            </a:r>
            <a:r>
              <a:rPr lang="sl-SI" dirty="0" smtClean="0"/>
              <a:t> </a:t>
            </a:r>
            <a:r>
              <a:rPr lang="sl-SI" dirty="0" err="1" smtClean="0"/>
              <a:t>tools</a:t>
            </a:r>
            <a:r>
              <a:rPr lang="sl-SI" dirty="0" smtClean="0"/>
              <a:t> </a:t>
            </a:r>
            <a:r>
              <a:rPr lang="sl-SI" dirty="0" err="1" smtClean="0"/>
              <a:t>for</a:t>
            </a:r>
            <a:r>
              <a:rPr lang="sl-SI" dirty="0" smtClean="0"/>
              <a:t> </a:t>
            </a:r>
            <a:r>
              <a:rPr lang="sl-SI" dirty="0" err="1" smtClean="0"/>
              <a:t>different</a:t>
            </a:r>
            <a:r>
              <a:rPr lang="sl-SI" dirty="0" smtClean="0"/>
              <a:t> </a:t>
            </a:r>
            <a:r>
              <a:rPr lang="sl-SI" dirty="0" err="1" smtClean="0"/>
              <a:t>subjects</a:t>
            </a:r>
            <a:r>
              <a:rPr lang="sl-SI" dirty="0" smtClean="0"/>
              <a:t> (</a:t>
            </a:r>
            <a:r>
              <a:rPr lang="sl-SI" dirty="0" err="1" smtClean="0"/>
              <a:t>Geogebra</a:t>
            </a:r>
            <a:r>
              <a:rPr lang="sl-SI" dirty="0" smtClean="0"/>
              <a:t>)</a:t>
            </a:r>
          </a:p>
          <a:p>
            <a:pPr lvl="1"/>
            <a:r>
              <a:rPr lang="sl-SI" dirty="0" err="1" smtClean="0"/>
              <a:t>Different</a:t>
            </a:r>
            <a:r>
              <a:rPr lang="sl-SI" dirty="0" smtClean="0"/>
              <a:t> </a:t>
            </a:r>
            <a:r>
              <a:rPr lang="sl-SI" dirty="0" err="1" smtClean="0"/>
              <a:t>learning</a:t>
            </a:r>
            <a:r>
              <a:rPr lang="sl-SI" dirty="0" smtClean="0"/>
              <a:t> </a:t>
            </a:r>
            <a:r>
              <a:rPr lang="sl-SI" dirty="0" err="1" smtClean="0"/>
              <a:t>styles</a:t>
            </a:r>
            <a:r>
              <a:rPr lang="sl-SI" dirty="0" smtClean="0"/>
              <a:t> = </a:t>
            </a:r>
            <a:r>
              <a:rPr lang="sl-SI" dirty="0" err="1"/>
              <a:t>d</a:t>
            </a:r>
            <a:r>
              <a:rPr lang="sl-SI" dirty="0" err="1" smtClean="0"/>
              <a:t>ifferent</a:t>
            </a:r>
            <a:r>
              <a:rPr lang="sl-SI" dirty="0" smtClean="0"/>
              <a:t> </a:t>
            </a:r>
            <a:r>
              <a:rPr lang="sl-SI" dirty="0" err="1"/>
              <a:t>learning</a:t>
            </a:r>
            <a:r>
              <a:rPr lang="sl-SI" dirty="0"/>
              <a:t> </a:t>
            </a:r>
            <a:r>
              <a:rPr lang="sl-SI" dirty="0" err="1"/>
              <a:t>tools</a:t>
            </a:r>
            <a:r>
              <a:rPr lang="sl-SI" dirty="0"/>
              <a:t> </a:t>
            </a:r>
            <a:r>
              <a:rPr lang="sl-SI" dirty="0" smtClean="0"/>
              <a:t>(</a:t>
            </a:r>
            <a:r>
              <a:rPr lang="sl-SI" dirty="0" err="1" smtClean="0"/>
              <a:t>best</a:t>
            </a:r>
            <a:r>
              <a:rPr lang="sl-SI" dirty="0" smtClean="0"/>
              <a:t> </a:t>
            </a:r>
            <a:r>
              <a:rPr lang="sl-SI" dirty="0" err="1" smtClean="0"/>
              <a:t>if</a:t>
            </a:r>
            <a:r>
              <a:rPr lang="sl-SI" dirty="0" smtClean="0"/>
              <a:t> </a:t>
            </a:r>
            <a:r>
              <a:rPr lang="sl-SI" dirty="0" err="1" smtClean="0"/>
              <a:t>student</a:t>
            </a:r>
            <a:r>
              <a:rPr lang="sl-SI" dirty="0" smtClean="0"/>
              <a:t> is </a:t>
            </a:r>
            <a:r>
              <a:rPr lang="sl-SI" dirty="0" err="1" smtClean="0"/>
              <a:t>active</a:t>
            </a:r>
            <a:r>
              <a:rPr lang="sl-SI" dirty="0" smtClean="0"/>
              <a:t> in </a:t>
            </a:r>
            <a:r>
              <a:rPr lang="sl-SI" dirty="0" err="1" smtClean="0"/>
              <a:t>creating</a:t>
            </a:r>
            <a:r>
              <a:rPr lang="sl-SI" dirty="0" smtClean="0"/>
              <a:t> </a:t>
            </a:r>
            <a:r>
              <a:rPr lang="sl-SI" dirty="0" err="1" smtClean="0"/>
              <a:t>learning</a:t>
            </a:r>
            <a:r>
              <a:rPr lang="sl-SI" dirty="0" smtClean="0"/>
              <a:t> </a:t>
            </a:r>
            <a:r>
              <a:rPr lang="sl-SI" dirty="0" err="1" smtClean="0"/>
              <a:t>materials</a:t>
            </a:r>
            <a:r>
              <a:rPr lang="sl-SI" dirty="0" smtClean="0"/>
              <a:t>)</a:t>
            </a:r>
          </a:p>
          <a:p>
            <a:r>
              <a:rPr lang="sl-SI" b="1" u="sng" dirty="0" err="1" smtClean="0"/>
              <a:t>Week</a:t>
            </a:r>
            <a:r>
              <a:rPr lang="sl-SI" b="1" u="sng" dirty="0" smtClean="0"/>
              <a:t> 3 </a:t>
            </a:r>
            <a:r>
              <a:rPr lang="sl-SI" sz="2400" i="1" u="sng" dirty="0" smtClean="0"/>
              <a:t>(material </a:t>
            </a:r>
            <a:r>
              <a:rPr lang="sl-SI" sz="2400" i="1" u="sng" dirty="0" err="1" smtClean="0"/>
              <a:t>exchange</a:t>
            </a:r>
            <a:r>
              <a:rPr lang="sl-SI" sz="2400" i="1" u="sng" dirty="0" smtClean="0"/>
              <a:t>, </a:t>
            </a:r>
            <a:r>
              <a:rPr lang="sl-SI" sz="2400" i="1" u="sng" dirty="0" err="1" smtClean="0"/>
              <a:t>lessons</a:t>
            </a:r>
            <a:r>
              <a:rPr lang="sl-SI" sz="2400" i="1" u="sng" dirty="0" smtClean="0"/>
              <a:t> </a:t>
            </a:r>
            <a:r>
              <a:rPr lang="sl-SI" sz="2400" i="1" u="sng" dirty="0" err="1" smtClean="0"/>
              <a:t>planning</a:t>
            </a:r>
            <a:r>
              <a:rPr lang="sl-SI" sz="2400" i="1" u="sng" dirty="0" smtClean="0"/>
              <a:t>)</a:t>
            </a:r>
          </a:p>
          <a:p>
            <a:pPr lvl="1"/>
            <a:r>
              <a:rPr lang="sl-SI" dirty="0" err="1" smtClean="0"/>
              <a:t>Different</a:t>
            </a:r>
            <a:r>
              <a:rPr lang="sl-SI" dirty="0" smtClean="0"/>
              <a:t> </a:t>
            </a:r>
            <a:r>
              <a:rPr lang="sl-SI" dirty="0" err="1" smtClean="0"/>
              <a:t>teaching</a:t>
            </a:r>
            <a:r>
              <a:rPr lang="sl-SI" dirty="0" smtClean="0"/>
              <a:t> </a:t>
            </a:r>
            <a:r>
              <a:rPr lang="sl-SI" dirty="0" err="1" smtClean="0"/>
              <a:t>methods</a:t>
            </a:r>
            <a:r>
              <a:rPr lang="sl-SI" dirty="0" smtClean="0"/>
              <a:t>, </a:t>
            </a:r>
            <a:r>
              <a:rPr lang="sl-SI" dirty="0" err="1" smtClean="0"/>
              <a:t>different</a:t>
            </a:r>
            <a:r>
              <a:rPr lang="sl-SI" dirty="0" smtClean="0"/>
              <a:t> </a:t>
            </a:r>
            <a:r>
              <a:rPr lang="sl-SI" dirty="0" err="1" smtClean="0"/>
              <a:t>materials</a:t>
            </a:r>
            <a:r>
              <a:rPr lang="sl-SI" dirty="0" smtClean="0"/>
              <a:t>, </a:t>
            </a:r>
            <a:r>
              <a:rPr lang="sl-SI" dirty="0" err="1" smtClean="0"/>
              <a:t>teachers</a:t>
            </a:r>
            <a:r>
              <a:rPr lang="sl-SI" dirty="0" smtClean="0"/>
              <a:t> </a:t>
            </a:r>
            <a:r>
              <a:rPr lang="sl-SI" dirty="0" err="1" smtClean="0"/>
              <a:t>mostly</a:t>
            </a:r>
            <a:r>
              <a:rPr lang="sl-SI" dirty="0" smtClean="0"/>
              <a:t> </a:t>
            </a:r>
            <a:r>
              <a:rPr lang="sl-SI" dirty="0" err="1" smtClean="0"/>
              <a:t>trust</a:t>
            </a:r>
            <a:r>
              <a:rPr lang="sl-SI" dirty="0" smtClean="0"/>
              <a:t> </a:t>
            </a:r>
            <a:r>
              <a:rPr lang="sl-SI" dirty="0" err="1" smtClean="0"/>
              <a:t>their</a:t>
            </a:r>
            <a:r>
              <a:rPr lang="sl-SI" dirty="0" smtClean="0"/>
              <a:t> </a:t>
            </a:r>
            <a:r>
              <a:rPr lang="sl-SI" dirty="0" err="1" smtClean="0"/>
              <a:t>own</a:t>
            </a:r>
            <a:r>
              <a:rPr lang="sl-SI" dirty="0" smtClean="0"/>
              <a:t> </a:t>
            </a:r>
            <a:r>
              <a:rPr lang="sl-SI" dirty="0" err="1" smtClean="0"/>
              <a:t>materials</a:t>
            </a:r>
            <a:r>
              <a:rPr lang="sl-SI" dirty="0" smtClean="0"/>
              <a:t> - </a:t>
            </a:r>
            <a:r>
              <a:rPr lang="sl-SI" dirty="0" err="1" smtClean="0"/>
              <a:t>room</a:t>
            </a:r>
            <a:r>
              <a:rPr lang="sl-SI" dirty="0" smtClean="0"/>
              <a:t> </a:t>
            </a:r>
            <a:r>
              <a:rPr lang="sl-SI" dirty="0" err="1" smtClean="0"/>
              <a:t>for</a:t>
            </a:r>
            <a:r>
              <a:rPr lang="sl-SI" dirty="0" smtClean="0"/>
              <a:t> </a:t>
            </a:r>
            <a:r>
              <a:rPr lang="sl-SI" dirty="0" err="1" smtClean="0"/>
              <a:t>improvement</a:t>
            </a:r>
            <a:r>
              <a:rPr lang="sl-SI" dirty="0" smtClean="0"/>
              <a:t>?</a:t>
            </a:r>
            <a:endParaRPr lang="sl-SI" dirty="0"/>
          </a:p>
        </p:txBody>
      </p:sp>
    </p:spTree>
    <p:extLst>
      <p:ext uri="{BB962C8B-B14F-4D97-AF65-F5344CB8AC3E}">
        <p14:creationId xmlns:p14="http://schemas.microsoft.com/office/powerpoint/2010/main" val="115000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Results</a:t>
            </a:r>
            <a:r>
              <a:rPr lang="sl-SI" dirty="0" smtClean="0"/>
              <a:t> </a:t>
            </a:r>
            <a:r>
              <a:rPr lang="sl-SI" dirty="0" err="1" smtClean="0"/>
              <a:t>and</a:t>
            </a:r>
            <a:r>
              <a:rPr lang="sl-SI" dirty="0" smtClean="0"/>
              <a:t> </a:t>
            </a:r>
            <a:r>
              <a:rPr lang="sl-SI" dirty="0" err="1" smtClean="0"/>
              <a:t>reflection</a:t>
            </a:r>
            <a:endParaRPr lang="sl-SI" dirty="0"/>
          </a:p>
        </p:txBody>
      </p:sp>
      <p:sp>
        <p:nvSpPr>
          <p:cNvPr id="3" name="Ograda vsebine 2"/>
          <p:cNvSpPr>
            <a:spLocks noGrp="1"/>
          </p:cNvSpPr>
          <p:nvPr>
            <p:ph sz="half" idx="13"/>
          </p:nvPr>
        </p:nvSpPr>
        <p:spPr/>
        <p:txBody>
          <a:bodyPr>
            <a:normAutofit lnSpcReduction="10000"/>
          </a:bodyPr>
          <a:lstStyle/>
          <a:p>
            <a:pPr marL="361950" lvl="1" indent="-361950">
              <a:spcBef>
                <a:spcPts val="1000"/>
              </a:spcBef>
              <a:buClr>
                <a:srgbClr val="FF0000"/>
              </a:buClr>
            </a:pPr>
            <a:r>
              <a:rPr lang="sl-SI" dirty="0" err="1"/>
              <a:t>Teacher</a:t>
            </a:r>
            <a:r>
              <a:rPr lang="sl-SI" dirty="0"/>
              <a:t> </a:t>
            </a:r>
            <a:r>
              <a:rPr lang="sl-SI" dirty="0" err="1"/>
              <a:t>digital</a:t>
            </a:r>
            <a:r>
              <a:rPr lang="sl-SI" dirty="0"/>
              <a:t> </a:t>
            </a:r>
            <a:r>
              <a:rPr lang="sl-SI" dirty="0" err="1"/>
              <a:t>skills</a:t>
            </a:r>
            <a:r>
              <a:rPr lang="sl-SI" dirty="0"/>
              <a:t> are a bit </a:t>
            </a:r>
            <a:r>
              <a:rPr lang="sl-SI" dirty="0" err="1"/>
              <a:t>higher</a:t>
            </a:r>
            <a:r>
              <a:rPr lang="sl-SI" dirty="0"/>
              <a:t> </a:t>
            </a:r>
            <a:r>
              <a:rPr lang="sl-SI" dirty="0" err="1"/>
              <a:t>since</a:t>
            </a:r>
            <a:r>
              <a:rPr lang="sl-SI" dirty="0"/>
              <a:t> </a:t>
            </a:r>
            <a:r>
              <a:rPr lang="sl-SI" dirty="0" err="1"/>
              <a:t>Covid</a:t>
            </a:r>
            <a:r>
              <a:rPr lang="sl-SI" dirty="0"/>
              <a:t> (2020/21</a:t>
            </a:r>
            <a:r>
              <a:rPr lang="sl-SI" dirty="0" smtClean="0"/>
              <a:t>) </a:t>
            </a:r>
          </a:p>
          <a:p>
            <a:pPr marL="361950" lvl="1" indent="-361950">
              <a:spcBef>
                <a:spcPts val="1000"/>
              </a:spcBef>
              <a:buClr>
                <a:srgbClr val="FF0000"/>
              </a:buClr>
            </a:pPr>
            <a:r>
              <a:rPr lang="sl-SI" dirty="0" err="1" smtClean="0"/>
              <a:t>Higher</a:t>
            </a:r>
            <a:r>
              <a:rPr lang="sl-SI" dirty="0" smtClean="0"/>
              <a:t> </a:t>
            </a:r>
            <a:r>
              <a:rPr lang="sl-SI" dirty="0" err="1"/>
              <a:t>need</a:t>
            </a:r>
            <a:r>
              <a:rPr lang="sl-SI" dirty="0"/>
              <a:t> to </a:t>
            </a:r>
            <a:r>
              <a:rPr lang="sl-SI" dirty="0" err="1"/>
              <a:t>motivate</a:t>
            </a:r>
            <a:r>
              <a:rPr lang="sl-SI" dirty="0"/>
              <a:t> </a:t>
            </a:r>
            <a:r>
              <a:rPr lang="sl-SI" dirty="0" err="1"/>
              <a:t>students</a:t>
            </a:r>
            <a:r>
              <a:rPr lang="sl-SI" dirty="0"/>
              <a:t> in </a:t>
            </a:r>
            <a:r>
              <a:rPr lang="sl-SI" dirty="0" err="1" smtClean="0"/>
              <a:t>class</a:t>
            </a:r>
            <a:r>
              <a:rPr lang="sl-SI" dirty="0"/>
              <a:t> </a:t>
            </a:r>
            <a:r>
              <a:rPr lang="sl-SI" dirty="0" smtClean="0"/>
              <a:t>(</a:t>
            </a:r>
            <a:r>
              <a:rPr lang="sl-SI" dirty="0" err="1" smtClean="0"/>
              <a:t>attention</a:t>
            </a:r>
            <a:r>
              <a:rPr lang="sl-SI" dirty="0" smtClean="0"/>
              <a:t> </a:t>
            </a:r>
            <a:r>
              <a:rPr lang="sl-SI" dirty="0" err="1" smtClean="0"/>
              <a:t>span</a:t>
            </a:r>
            <a:r>
              <a:rPr lang="sl-SI" dirty="0" smtClean="0"/>
              <a:t>)</a:t>
            </a:r>
            <a:endParaRPr lang="sl-SI" dirty="0"/>
          </a:p>
          <a:p>
            <a:pPr marL="361950" lvl="1" indent="-361950">
              <a:spcBef>
                <a:spcPts val="1000"/>
              </a:spcBef>
              <a:buClr>
                <a:srgbClr val="FF0000"/>
              </a:buClr>
            </a:pPr>
            <a:r>
              <a:rPr lang="sl-SI" dirty="0" err="1" smtClean="0"/>
              <a:t>Dilemma</a:t>
            </a:r>
            <a:r>
              <a:rPr lang="sl-SI" dirty="0" smtClean="0"/>
              <a:t> </a:t>
            </a:r>
            <a:r>
              <a:rPr lang="sl-SI" dirty="0"/>
              <a:t>– </a:t>
            </a:r>
            <a:r>
              <a:rPr lang="sl-SI" dirty="0" err="1"/>
              <a:t>digital</a:t>
            </a:r>
            <a:r>
              <a:rPr lang="sl-SI" dirty="0"/>
              <a:t> </a:t>
            </a:r>
            <a:r>
              <a:rPr lang="sl-SI" dirty="0" err="1"/>
              <a:t>tool</a:t>
            </a:r>
            <a:r>
              <a:rPr lang="sl-SI" dirty="0"/>
              <a:t> as a </a:t>
            </a:r>
            <a:r>
              <a:rPr lang="sl-SI" dirty="0" err="1"/>
              <a:t>learning</a:t>
            </a:r>
            <a:r>
              <a:rPr lang="sl-SI" dirty="0"/>
              <a:t> </a:t>
            </a:r>
            <a:r>
              <a:rPr lang="sl-SI" dirty="0" err="1" smtClean="0"/>
              <a:t>tool</a:t>
            </a:r>
            <a:r>
              <a:rPr lang="sl-SI" dirty="0" smtClean="0"/>
              <a:t>, not as </a:t>
            </a:r>
            <a:r>
              <a:rPr lang="sl-SI" dirty="0" err="1" smtClean="0"/>
              <a:t>an</a:t>
            </a:r>
            <a:r>
              <a:rPr lang="sl-SI" dirty="0" smtClean="0"/>
              <a:t> </a:t>
            </a:r>
            <a:r>
              <a:rPr lang="sl-SI" dirty="0" err="1" smtClean="0"/>
              <a:t>excuse</a:t>
            </a:r>
            <a:r>
              <a:rPr lang="sl-SI" dirty="0" smtClean="0"/>
              <a:t> to not </a:t>
            </a:r>
            <a:r>
              <a:rPr lang="sl-SI" dirty="0" err="1" smtClean="0"/>
              <a:t>work</a:t>
            </a:r>
            <a:endParaRPr lang="sl-SI" dirty="0" smtClean="0"/>
          </a:p>
          <a:p>
            <a:pPr marL="361950" lvl="1" indent="-361950">
              <a:spcBef>
                <a:spcPts val="1000"/>
              </a:spcBef>
              <a:buClr>
                <a:srgbClr val="FF0000"/>
              </a:buClr>
            </a:pPr>
            <a:r>
              <a:rPr lang="sl-SI" dirty="0" smtClean="0"/>
              <a:t>DMC – </a:t>
            </a:r>
            <a:r>
              <a:rPr lang="sl-SI" dirty="0" err="1" smtClean="0"/>
              <a:t>useful</a:t>
            </a:r>
            <a:r>
              <a:rPr lang="sl-SI" dirty="0" smtClean="0"/>
              <a:t>, not </a:t>
            </a:r>
            <a:r>
              <a:rPr lang="sl-SI" dirty="0" err="1" smtClean="0"/>
              <a:t>expanded</a:t>
            </a:r>
            <a:r>
              <a:rPr lang="sl-SI" dirty="0" smtClean="0"/>
              <a:t> </a:t>
            </a:r>
            <a:r>
              <a:rPr lang="sl-SI" dirty="0" err="1" smtClean="0"/>
              <a:t>enough</a:t>
            </a:r>
            <a:r>
              <a:rPr lang="sl-SI" dirty="0" smtClean="0"/>
              <a:t> </a:t>
            </a:r>
            <a:r>
              <a:rPr lang="sl-SI" dirty="0" err="1" smtClean="0"/>
              <a:t>yet</a:t>
            </a:r>
            <a:endParaRPr lang="sl-SI" dirty="0" smtClean="0"/>
          </a:p>
          <a:p>
            <a:pPr marL="0" lvl="1" indent="0">
              <a:spcBef>
                <a:spcPts val="1000"/>
              </a:spcBef>
              <a:buClr>
                <a:srgbClr val="FF0000"/>
              </a:buClr>
              <a:buNone/>
            </a:pPr>
            <a:endParaRPr lang="sl-SI" dirty="0" smtClean="0"/>
          </a:p>
          <a:p>
            <a:pPr marL="0" lvl="1" indent="0">
              <a:spcBef>
                <a:spcPts val="1000"/>
              </a:spcBef>
              <a:buClr>
                <a:srgbClr val="FF0000"/>
              </a:buClr>
              <a:buNone/>
            </a:pPr>
            <a:r>
              <a:rPr lang="sl-SI" dirty="0" err="1" smtClean="0"/>
              <a:t>Wish</a:t>
            </a:r>
            <a:r>
              <a:rPr lang="sl-SI" dirty="0" smtClean="0"/>
              <a:t> to </a:t>
            </a:r>
            <a:r>
              <a:rPr lang="sl-SI" dirty="0" err="1" smtClean="0"/>
              <a:t>learn</a:t>
            </a:r>
            <a:r>
              <a:rPr lang="sl-SI" dirty="0" smtClean="0"/>
              <a:t> </a:t>
            </a:r>
            <a:r>
              <a:rPr lang="sl-SI" dirty="0" err="1" smtClean="0"/>
              <a:t>about</a:t>
            </a:r>
            <a:r>
              <a:rPr lang="sl-SI" dirty="0" smtClean="0"/>
              <a:t>:</a:t>
            </a:r>
          </a:p>
          <a:p>
            <a:pPr marL="361950" lvl="1" indent="-361950">
              <a:spcBef>
                <a:spcPts val="1000"/>
              </a:spcBef>
              <a:buClr>
                <a:srgbClr val="FF0000"/>
              </a:buClr>
            </a:pPr>
            <a:r>
              <a:rPr lang="sl-SI" dirty="0" err="1" smtClean="0"/>
              <a:t>Teaching</a:t>
            </a:r>
            <a:r>
              <a:rPr lang="sl-SI" dirty="0" smtClean="0"/>
              <a:t> </a:t>
            </a:r>
            <a:r>
              <a:rPr lang="sl-SI" dirty="0" err="1"/>
              <a:t>methods</a:t>
            </a:r>
            <a:r>
              <a:rPr lang="sl-SI" dirty="0"/>
              <a:t> – </a:t>
            </a:r>
            <a:r>
              <a:rPr lang="sl-SI" dirty="0" err="1"/>
              <a:t>flipped</a:t>
            </a:r>
            <a:r>
              <a:rPr lang="sl-SI" dirty="0"/>
              <a:t> </a:t>
            </a:r>
            <a:r>
              <a:rPr lang="sl-SI" dirty="0" err="1"/>
              <a:t>classroom</a:t>
            </a:r>
            <a:r>
              <a:rPr lang="sl-SI" dirty="0"/>
              <a:t>, </a:t>
            </a:r>
            <a:r>
              <a:rPr lang="sl-SI" dirty="0" err="1"/>
              <a:t>gamification</a:t>
            </a:r>
            <a:endParaRPr lang="sl-SI" dirty="0"/>
          </a:p>
          <a:p>
            <a:pPr marL="361950" lvl="1" indent="-361950">
              <a:spcBef>
                <a:spcPts val="1000"/>
              </a:spcBef>
              <a:buClr>
                <a:srgbClr val="FF0000"/>
              </a:buClr>
            </a:pPr>
            <a:r>
              <a:rPr lang="sl-SI" dirty="0" err="1"/>
              <a:t>Screen</a:t>
            </a:r>
            <a:r>
              <a:rPr lang="sl-SI" dirty="0"/>
              <a:t> </a:t>
            </a:r>
            <a:r>
              <a:rPr lang="sl-SI" dirty="0" err="1"/>
              <a:t>filming</a:t>
            </a:r>
            <a:r>
              <a:rPr lang="sl-SI" dirty="0"/>
              <a:t>, video </a:t>
            </a:r>
            <a:r>
              <a:rPr lang="sl-SI" dirty="0" err="1"/>
              <a:t>making</a:t>
            </a:r>
            <a:r>
              <a:rPr lang="sl-SI" dirty="0"/>
              <a:t>, </a:t>
            </a:r>
            <a:r>
              <a:rPr lang="sl-SI" dirty="0" err="1"/>
              <a:t>animation</a:t>
            </a:r>
            <a:endParaRPr lang="sl-SI" dirty="0"/>
          </a:p>
          <a:p>
            <a:pPr marL="361950" lvl="1" indent="-361950">
              <a:spcBef>
                <a:spcPts val="1000"/>
              </a:spcBef>
              <a:buClr>
                <a:srgbClr val="FF0000"/>
              </a:buClr>
            </a:pPr>
            <a:r>
              <a:rPr lang="sl-SI" dirty="0" err="1"/>
              <a:t>Specific</a:t>
            </a:r>
            <a:r>
              <a:rPr lang="sl-SI" dirty="0"/>
              <a:t> </a:t>
            </a:r>
            <a:r>
              <a:rPr lang="sl-SI" dirty="0" err="1"/>
              <a:t>digital</a:t>
            </a:r>
            <a:r>
              <a:rPr lang="sl-SI" dirty="0"/>
              <a:t> </a:t>
            </a:r>
            <a:r>
              <a:rPr lang="sl-SI" dirty="0" err="1"/>
              <a:t>tools</a:t>
            </a:r>
            <a:r>
              <a:rPr lang="sl-SI" dirty="0"/>
              <a:t> </a:t>
            </a:r>
            <a:r>
              <a:rPr lang="sl-SI" dirty="0" err="1"/>
              <a:t>for</a:t>
            </a:r>
            <a:r>
              <a:rPr lang="sl-SI" dirty="0"/>
              <a:t> </a:t>
            </a:r>
            <a:r>
              <a:rPr lang="sl-SI" dirty="0" err="1"/>
              <a:t>specific</a:t>
            </a:r>
            <a:r>
              <a:rPr lang="sl-SI" dirty="0"/>
              <a:t> </a:t>
            </a:r>
            <a:r>
              <a:rPr lang="sl-SI" dirty="0" err="1" smtClean="0"/>
              <a:t>subjects</a:t>
            </a:r>
            <a:endParaRPr lang="sl-SI" dirty="0" smtClean="0"/>
          </a:p>
          <a:p>
            <a:pPr marL="788987" lvl="2" indent="-361950">
              <a:spcBef>
                <a:spcPts val="1000"/>
              </a:spcBef>
              <a:buClr>
                <a:srgbClr val="FF0000"/>
              </a:buClr>
            </a:pPr>
            <a:r>
              <a:rPr lang="sl-SI" b="1" dirty="0" err="1" smtClean="0"/>
              <a:t>Geogebra</a:t>
            </a:r>
            <a:r>
              <a:rPr lang="sl-SI" b="1" dirty="0" smtClean="0"/>
              <a:t> (</a:t>
            </a:r>
            <a:r>
              <a:rPr lang="sl-SI" b="1" dirty="0" err="1" smtClean="0"/>
              <a:t>math</a:t>
            </a:r>
            <a:r>
              <a:rPr lang="sl-SI" b="1" dirty="0" smtClean="0"/>
              <a:t>), </a:t>
            </a:r>
            <a:r>
              <a:rPr lang="sl-SI" b="1" dirty="0" err="1" smtClean="0"/>
              <a:t>Classcraft</a:t>
            </a:r>
            <a:r>
              <a:rPr lang="sl-SI" b="1" dirty="0" smtClean="0"/>
              <a:t>, </a:t>
            </a:r>
            <a:r>
              <a:rPr lang="sl-SI" b="1" dirty="0" err="1" smtClean="0"/>
              <a:t>Book</a:t>
            </a:r>
            <a:r>
              <a:rPr lang="sl-SI" b="1" dirty="0" smtClean="0"/>
              <a:t> </a:t>
            </a:r>
            <a:r>
              <a:rPr lang="sl-SI" b="1" dirty="0" err="1" smtClean="0"/>
              <a:t>creator</a:t>
            </a:r>
            <a:r>
              <a:rPr lang="sl-SI" b="1" dirty="0" smtClean="0"/>
              <a:t>, </a:t>
            </a:r>
            <a:r>
              <a:rPr lang="sl-SI" b="1" dirty="0" err="1" smtClean="0"/>
              <a:t>Blogger</a:t>
            </a:r>
            <a:r>
              <a:rPr lang="sl-SI" b="1" dirty="0" smtClean="0"/>
              <a:t>, H5P </a:t>
            </a:r>
            <a:r>
              <a:rPr lang="sl-SI" b="1" dirty="0" err="1" smtClean="0"/>
              <a:t>and</a:t>
            </a:r>
            <a:r>
              <a:rPr lang="sl-SI" b="1" dirty="0" smtClean="0"/>
              <a:t> </a:t>
            </a:r>
            <a:r>
              <a:rPr lang="sl-SI" b="1" dirty="0" err="1" smtClean="0"/>
              <a:t>others</a:t>
            </a:r>
            <a:endParaRPr lang="sl-SI" b="1" dirty="0" smtClean="0"/>
          </a:p>
          <a:p>
            <a:endParaRPr lang="sl-SI" dirty="0"/>
          </a:p>
        </p:txBody>
      </p:sp>
    </p:spTree>
    <p:extLst>
      <p:ext uri="{BB962C8B-B14F-4D97-AF65-F5344CB8AC3E}">
        <p14:creationId xmlns:p14="http://schemas.microsoft.com/office/powerpoint/2010/main" val="751433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O3 – </a:t>
            </a:r>
            <a:r>
              <a:rPr lang="sl-SI" dirty="0" err="1" smtClean="0"/>
              <a:t>Developing</a:t>
            </a:r>
            <a:r>
              <a:rPr lang="sl-SI" dirty="0" smtClean="0"/>
              <a:t> </a:t>
            </a:r>
            <a:r>
              <a:rPr lang="sl-SI" dirty="0" err="1" smtClean="0"/>
              <a:t>and</a:t>
            </a:r>
            <a:r>
              <a:rPr lang="sl-SI" dirty="0" smtClean="0"/>
              <a:t> </a:t>
            </a:r>
            <a:r>
              <a:rPr lang="sl-SI" dirty="0" err="1" smtClean="0"/>
              <a:t>testing</a:t>
            </a:r>
            <a:r>
              <a:rPr lang="sl-SI" dirty="0" smtClean="0"/>
              <a:t> </a:t>
            </a:r>
            <a:r>
              <a:rPr lang="sl-SI" dirty="0" err="1" smtClean="0"/>
              <a:t>workshops</a:t>
            </a:r>
            <a:r>
              <a:rPr lang="sl-SI" dirty="0" smtClean="0"/>
              <a:t> </a:t>
            </a:r>
            <a:r>
              <a:rPr lang="sl-SI" dirty="0" err="1" smtClean="0"/>
              <a:t>for</a:t>
            </a:r>
            <a:r>
              <a:rPr lang="sl-SI" dirty="0" smtClean="0"/>
              <a:t> </a:t>
            </a:r>
            <a:r>
              <a:rPr lang="sl-SI" dirty="0" err="1" smtClean="0"/>
              <a:t>schools</a:t>
            </a:r>
            <a:endParaRPr lang="sl-SI" dirty="0"/>
          </a:p>
        </p:txBody>
      </p:sp>
      <p:sp>
        <p:nvSpPr>
          <p:cNvPr id="3" name="Ograda vsebine 2"/>
          <p:cNvSpPr>
            <a:spLocks noGrp="1"/>
          </p:cNvSpPr>
          <p:nvPr>
            <p:ph sz="half" idx="13"/>
          </p:nvPr>
        </p:nvSpPr>
        <p:spPr/>
        <p:txBody>
          <a:bodyPr/>
          <a:lstStyle/>
          <a:p>
            <a:r>
              <a:rPr lang="en-US" dirty="0" smtClean="0"/>
              <a:t>O3-A1</a:t>
            </a:r>
            <a:r>
              <a:rPr lang="en-US" dirty="0"/>
              <a:t>: Create specific action plans for schools based on </a:t>
            </a:r>
            <a:r>
              <a:rPr lang="en-US" dirty="0" smtClean="0"/>
              <a:t>needs</a:t>
            </a:r>
            <a:r>
              <a:rPr lang="sl-SI" dirty="0" smtClean="0"/>
              <a:t> </a:t>
            </a:r>
            <a:r>
              <a:rPr lang="en-US" dirty="0" smtClean="0"/>
              <a:t>analysis </a:t>
            </a:r>
            <a:r>
              <a:rPr lang="en-US" dirty="0"/>
              <a:t>and Digital Menu </a:t>
            </a:r>
            <a:r>
              <a:rPr lang="en-US" dirty="0" smtClean="0"/>
              <a:t>Card</a:t>
            </a:r>
            <a:endParaRPr lang="sl-SI" dirty="0" smtClean="0"/>
          </a:p>
          <a:p>
            <a:pPr lvl="1"/>
            <a:endParaRPr lang="sl-SI" dirty="0" smtClean="0"/>
          </a:p>
          <a:p>
            <a:pPr lvl="1"/>
            <a:r>
              <a:rPr lang="sl-SI" dirty="0" err="1" smtClean="0"/>
              <a:t>Workshops</a:t>
            </a:r>
            <a:r>
              <a:rPr lang="sl-SI" dirty="0" smtClean="0"/>
              <a:t> – </a:t>
            </a:r>
            <a:r>
              <a:rPr lang="sl-SI" dirty="0" err="1" smtClean="0"/>
              <a:t>focus</a:t>
            </a:r>
            <a:r>
              <a:rPr lang="sl-SI" dirty="0" smtClean="0"/>
              <a:t> on </a:t>
            </a:r>
            <a:r>
              <a:rPr lang="sl-SI" dirty="0" err="1" smtClean="0"/>
              <a:t>innovative</a:t>
            </a:r>
            <a:r>
              <a:rPr lang="sl-SI" dirty="0" smtClean="0"/>
              <a:t> </a:t>
            </a:r>
            <a:r>
              <a:rPr lang="sl-SI" dirty="0" err="1" smtClean="0"/>
              <a:t>teaching</a:t>
            </a:r>
            <a:r>
              <a:rPr lang="sl-SI" dirty="0" smtClean="0"/>
              <a:t> </a:t>
            </a:r>
            <a:r>
              <a:rPr lang="sl-SI" dirty="0" err="1" smtClean="0"/>
              <a:t>methods</a:t>
            </a:r>
            <a:endParaRPr lang="sl-SI" dirty="0" smtClean="0"/>
          </a:p>
          <a:p>
            <a:pPr lvl="1"/>
            <a:r>
              <a:rPr lang="sl-SI" dirty="0" err="1"/>
              <a:t>Workshops</a:t>
            </a:r>
            <a:r>
              <a:rPr lang="sl-SI" dirty="0"/>
              <a:t> on </a:t>
            </a:r>
            <a:r>
              <a:rPr lang="sl-SI" dirty="0" err="1"/>
              <a:t>digital</a:t>
            </a:r>
            <a:r>
              <a:rPr lang="sl-SI" dirty="0"/>
              <a:t> </a:t>
            </a:r>
            <a:r>
              <a:rPr lang="sl-SI" dirty="0" err="1"/>
              <a:t>tools</a:t>
            </a:r>
            <a:r>
              <a:rPr lang="sl-SI" dirty="0"/>
              <a:t> at </a:t>
            </a:r>
            <a:r>
              <a:rPr lang="sl-SI" dirty="0" err="1"/>
              <a:t>the</a:t>
            </a:r>
            <a:r>
              <a:rPr lang="sl-SI" dirty="0"/>
              <a:t> </a:t>
            </a:r>
            <a:r>
              <a:rPr lang="sl-SI" dirty="0" err="1"/>
              <a:t>international</a:t>
            </a:r>
            <a:r>
              <a:rPr lang="sl-SI" dirty="0"/>
              <a:t> </a:t>
            </a:r>
            <a:r>
              <a:rPr lang="sl-SI" dirty="0" err="1"/>
              <a:t>conference</a:t>
            </a:r>
            <a:endParaRPr lang="sl-SI" dirty="0"/>
          </a:p>
          <a:p>
            <a:pPr lvl="1"/>
            <a:r>
              <a:rPr lang="sl-SI" dirty="0" smtClean="0"/>
              <a:t>Peer </a:t>
            </a:r>
            <a:r>
              <a:rPr lang="sl-SI" dirty="0" err="1" smtClean="0"/>
              <a:t>help</a:t>
            </a:r>
            <a:r>
              <a:rPr lang="sl-SI" dirty="0" smtClean="0"/>
              <a:t>/</a:t>
            </a:r>
            <a:r>
              <a:rPr lang="sl-SI" dirty="0" err="1" smtClean="0"/>
              <a:t>knowledge</a:t>
            </a:r>
            <a:r>
              <a:rPr lang="sl-SI" dirty="0" smtClean="0"/>
              <a:t> </a:t>
            </a:r>
            <a:r>
              <a:rPr lang="sl-SI" dirty="0" err="1" smtClean="0"/>
              <a:t>exchange</a:t>
            </a:r>
            <a:r>
              <a:rPr lang="sl-SI" dirty="0" smtClean="0"/>
              <a:t> on </a:t>
            </a:r>
            <a:r>
              <a:rPr lang="sl-SI" dirty="0" err="1" smtClean="0"/>
              <a:t>specific</a:t>
            </a:r>
            <a:r>
              <a:rPr lang="sl-SI" dirty="0"/>
              <a:t> </a:t>
            </a:r>
            <a:r>
              <a:rPr lang="sl-SI" dirty="0" err="1" smtClean="0"/>
              <a:t>applications</a:t>
            </a:r>
            <a:r>
              <a:rPr lang="sl-SI" dirty="0" smtClean="0"/>
              <a:t> </a:t>
            </a:r>
            <a:r>
              <a:rPr lang="sl-SI" dirty="0" err="1" smtClean="0"/>
              <a:t>requests</a:t>
            </a:r>
            <a:endParaRPr lang="sl-SI" dirty="0" smtClean="0"/>
          </a:p>
          <a:p>
            <a:pPr lvl="1"/>
            <a:endParaRPr lang="sl-SI" dirty="0"/>
          </a:p>
          <a:p>
            <a:pPr lvl="1"/>
            <a:r>
              <a:rPr lang="sl-SI" dirty="0" err="1" smtClean="0"/>
              <a:t>Different</a:t>
            </a:r>
            <a:r>
              <a:rPr lang="sl-SI" dirty="0" smtClean="0"/>
              <a:t> base </a:t>
            </a:r>
            <a:r>
              <a:rPr lang="sl-SI" dirty="0" err="1" smtClean="0"/>
              <a:t>knowledge</a:t>
            </a:r>
            <a:r>
              <a:rPr lang="sl-SI" dirty="0" smtClean="0"/>
              <a:t> </a:t>
            </a:r>
            <a:r>
              <a:rPr lang="sl-SI" dirty="0" err="1" smtClean="0"/>
              <a:t>and</a:t>
            </a:r>
            <a:r>
              <a:rPr lang="sl-SI" dirty="0" smtClean="0"/>
              <a:t> </a:t>
            </a:r>
            <a:r>
              <a:rPr lang="sl-SI" dirty="0" err="1" smtClean="0"/>
              <a:t>skills</a:t>
            </a:r>
            <a:r>
              <a:rPr lang="sl-SI" dirty="0" smtClean="0"/>
              <a:t>  - </a:t>
            </a:r>
            <a:r>
              <a:rPr lang="sl-SI" dirty="0" err="1" smtClean="0"/>
              <a:t>wish</a:t>
            </a:r>
            <a:r>
              <a:rPr lang="sl-SI" dirty="0" smtClean="0"/>
              <a:t> to film </a:t>
            </a:r>
            <a:r>
              <a:rPr lang="sl-SI" dirty="0" err="1" smtClean="0"/>
              <a:t>presentation</a:t>
            </a:r>
            <a:r>
              <a:rPr lang="sl-SI" dirty="0" smtClean="0"/>
              <a:t> on </a:t>
            </a:r>
            <a:r>
              <a:rPr lang="sl-SI" dirty="0" err="1" smtClean="0"/>
              <a:t>use</a:t>
            </a:r>
            <a:r>
              <a:rPr lang="sl-SI" dirty="0" smtClean="0"/>
              <a:t> </a:t>
            </a:r>
            <a:r>
              <a:rPr lang="sl-SI" dirty="0" err="1" smtClean="0"/>
              <a:t>of</a:t>
            </a:r>
            <a:r>
              <a:rPr lang="sl-SI" dirty="0" smtClean="0"/>
              <a:t> </a:t>
            </a:r>
            <a:r>
              <a:rPr lang="sl-SI" dirty="0" err="1" smtClean="0"/>
              <a:t>digital</a:t>
            </a:r>
            <a:r>
              <a:rPr lang="sl-SI" dirty="0" smtClean="0"/>
              <a:t> </a:t>
            </a:r>
            <a:r>
              <a:rPr lang="sl-SI" dirty="0" err="1" smtClean="0"/>
              <a:t>applications</a:t>
            </a:r>
            <a:r>
              <a:rPr lang="sl-SI" dirty="0" smtClean="0"/>
              <a:t> </a:t>
            </a:r>
            <a:r>
              <a:rPr lang="sl-SI" dirty="0" err="1" smtClean="0"/>
              <a:t>for</a:t>
            </a:r>
            <a:r>
              <a:rPr lang="sl-SI" dirty="0" smtClean="0"/>
              <a:t> (</a:t>
            </a:r>
            <a:r>
              <a:rPr lang="sl-SI" dirty="0" err="1" smtClean="0"/>
              <a:t>repeated</a:t>
            </a:r>
            <a:r>
              <a:rPr lang="sl-SI" dirty="0" smtClean="0"/>
              <a:t>) </a:t>
            </a:r>
            <a:r>
              <a:rPr lang="sl-SI" dirty="0" err="1" smtClean="0"/>
              <a:t>later</a:t>
            </a:r>
            <a:r>
              <a:rPr lang="sl-SI" dirty="0" smtClean="0"/>
              <a:t> </a:t>
            </a:r>
            <a:r>
              <a:rPr lang="sl-SI" dirty="0" err="1" smtClean="0"/>
              <a:t>use</a:t>
            </a:r>
            <a:r>
              <a:rPr lang="sl-SI" dirty="0" smtClean="0"/>
              <a:t> </a:t>
            </a:r>
            <a:r>
              <a:rPr lang="sl-SI" dirty="0" err="1" smtClean="0"/>
              <a:t>and</a:t>
            </a:r>
            <a:r>
              <a:rPr lang="sl-SI" dirty="0" smtClean="0"/>
              <a:t> to </a:t>
            </a:r>
            <a:r>
              <a:rPr lang="sl-SI" dirty="0" err="1" smtClean="0"/>
              <a:t>share</a:t>
            </a:r>
            <a:r>
              <a:rPr lang="sl-SI" dirty="0" smtClean="0"/>
              <a:t> </a:t>
            </a:r>
            <a:r>
              <a:rPr lang="sl-SI" dirty="0" err="1" smtClean="0"/>
              <a:t>with</a:t>
            </a:r>
            <a:r>
              <a:rPr lang="sl-SI" dirty="0" smtClean="0"/>
              <a:t> </a:t>
            </a:r>
            <a:r>
              <a:rPr lang="sl-SI" dirty="0" err="1" smtClean="0"/>
              <a:t>other</a:t>
            </a:r>
            <a:r>
              <a:rPr lang="sl-SI" dirty="0" smtClean="0"/>
              <a:t> </a:t>
            </a:r>
            <a:r>
              <a:rPr lang="sl-SI" dirty="0" err="1" smtClean="0"/>
              <a:t>teachers</a:t>
            </a:r>
            <a:r>
              <a:rPr lang="sl-SI" dirty="0" smtClean="0"/>
              <a:t> </a:t>
            </a:r>
            <a:r>
              <a:rPr lang="sl-SI" dirty="0" err="1" smtClean="0"/>
              <a:t>outside</a:t>
            </a:r>
            <a:r>
              <a:rPr lang="sl-SI" dirty="0" smtClean="0"/>
              <a:t> </a:t>
            </a:r>
            <a:r>
              <a:rPr lang="sl-SI" dirty="0" err="1" smtClean="0"/>
              <a:t>of</a:t>
            </a:r>
            <a:r>
              <a:rPr lang="sl-SI" dirty="0" smtClean="0"/>
              <a:t> </a:t>
            </a:r>
            <a:r>
              <a:rPr lang="sl-SI" dirty="0" err="1" smtClean="0"/>
              <a:t>project</a:t>
            </a:r>
            <a:r>
              <a:rPr lang="sl-SI" dirty="0" smtClean="0"/>
              <a:t>?</a:t>
            </a:r>
          </a:p>
        </p:txBody>
      </p:sp>
    </p:spTree>
    <p:extLst>
      <p:ext uri="{BB962C8B-B14F-4D97-AF65-F5344CB8AC3E}">
        <p14:creationId xmlns:p14="http://schemas.microsoft.com/office/powerpoint/2010/main" val="265145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Digital</a:t>
            </a:r>
            <a:r>
              <a:rPr lang="sl-SI" dirty="0" smtClean="0"/>
              <a:t> </a:t>
            </a:r>
            <a:r>
              <a:rPr lang="sl-SI" dirty="0" err="1" smtClean="0"/>
              <a:t>strategy</a:t>
            </a:r>
            <a:endParaRPr lang="sl-SI" dirty="0"/>
          </a:p>
        </p:txBody>
      </p:sp>
      <p:sp>
        <p:nvSpPr>
          <p:cNvPr id="3" name="Ograda vsebine 2"/>
          <p:cNvSpPr>
            <a:spLocks noGrp="1"/>
          </p:cNvSpPr>
          <p:nvPr>
            <p:ph sz="half" idx="13"/>
          </p:nvPr>
        </p:nvSpPr>
        <p:spPr/>
        <p:txBody>
          <a:bodyPr/>
          <a:lstStyle/>
          <a:p>
            <a:r>
              <a:rPr lang="sl-SI" dirty="0" err="1" smtClean="0"/>
              <a:t>Standardization</a:t>
            </a:r>
            <a:r>
              <a:rPr lang="sl-SI" dirty="0" smtClean="0"/>
              <a:t> </a:t>
            </a:r>
            <a:r>
              <a:rPr lang="sl-SI" dirty="0" err="1" smtClean="0"/>
              <a:t>of</a:t>
            </a:r>
            <a:r>
              <a:rPr lang="sl-SI" dirty="0" smtClean="0"/>
              <a:t> </a:t>
            </a:r>
            <a:r>
              <a:rPr lang="sl-SI" dirty="0" err="1" smtClean="0"/>
              <a:t>common</a:t>
            </a:r>
            <a:r>
              <a:rPr lang="sl-SI" dirty="0" smtClean="0"/>
              <a:t> </a:t>
            </a:r>
            <a:r>
              <a:rPr lang="sl-SI" dirty="0" err="1" smtClean="0"/>
              <a:t>digital</a:t>
            </a:r>
            <a:r>
              <a:rPr lang="sl-SI" dirty="0" smtClean="0"/>
              <a:t> </a:t>
            </a:r>
            <a:r>
              <a:rPr lang="sl-SI" dirty="0" err="1" smtClean="0"/>
              <a:t>tools</a:t>
            </a:r>
            <a:r>
              <a:rPr lang="sl-SI" dirty="0" smtClean="0"/>
              <a:t>: 4 </a:t>
            </a:r>
            <a:r>
              <a:rPr lang="sl-SI" dirty="0" err="1" smtClean="0"/>
              <a:t>common</a:t>
            </a:r>
            <a:r>
              <a:rPr lang="sl-SI" dirty="0" smtClean="0"/>
              <a:t> ICT </a:t>
            </a:r>
            <a:r>
              <a:rPr lang="sl-SI" dirty="0" err="1" smtClean="0"/>
              <a:t>tools</a:t>
            </a:r>
            <a:r>
              <a:rPr lang="sl-SI" dirty="0" smtClean="0"/>
              <a:t> </a:t>
            </a:r>
            <a:r>
              <a:rPr lang="sl-SI" dirty="0" err="1" smtClean="0"/>
              <a:t>for</a:t>
            </a:r>
            <a:r>
              <a:rPr lang="sl-SI" dirty="0" smtClean="0"/>
              <a:t> </a:t>
            </a:r>
            <a:r>
              <a:rPr lang="sl-SI" dirty="0" err="1" smtClean="0"/>
              <a:t>all</a:t>
            </a:r>
            <a:r>
              <a:rPr lang="sl-SI" dirty="0" smtClean="0"/>
              <a:t> </a:t>
            </a:r>
            <a:r>
              <a:rPr lang="sl-SI" dirty="0" err="1" smtClean="0"/>
              <a:t>teachers</a:t>
            </a:r>
            <a:r>
              <a:rPr lang="sl-SI" dirty="0" smtClean="0"/>
              <a:t> = MS </a:t>
            </a:r>
            <a:r>
              <a:rPr lang="sl-SI" dirty="0" err="1" smtClean="0"/>
              <a:t>Teams</a:t>
            </a:r>
            <a:r>
              <a:rPr lang="sl-SI" dirty="0" smtClean="0"/>
              <a:t>, Google </a:t>
            </a:r>
            <a:r>
              <a:rPr lang="sl-SI" dirty="0" err="1" smtClean="0"/>
              <a:t>Workspace</a:t>
            </a:r>
            <a:r>
              <a:rPr lang="sl-SI" dirty="0" smtClean="0"/>
              <a:t>, </a:t>
            </a:r>
            <a:r>
              <a:rPr lang="sl-SI" dirty="0" err="1" smtClean="0"/>
              <a:t>eAsistent</a:t>
            </a:r>
            <a:r>
              <a:rPr lang="sl-SI" dirty="0" smtClean="0"/>
              <a:t>, </a:t>
            </a:r>
            <a:r>
              <a:rPr lang="sl-SI" dirty="0" err="1" smtClean="0"/>
              <a:t>Moodle</a:t>
            </a:r>
            <a:endParaRPr lang="sl-SI" dirty="0" smtClean="0"/>
          </a:p>
          <a:p>
            <a:r>
              <a:rPr lang="sl-SI" dirty="0" err="1" smtClean="0"/>
              <a:t>Students</a:t>
            </a:r>
            <a:r>
              <a:rPr lang="sl-SI" dirty="0" smtClean="0"/>
              <a:t> </a:t>
            </a:r>
            <a:r>
              <a:rPr lang="sl-SI" dirty="0" err="1" smtClean="0"/>
              <a:t>have</a:t>
            </a:r>
            <a:r>
              <a:rPr lang="sl-SI" dirty="0" smtClean="0"/>
              <a:t> </a:t>
            </a:r>
            <a:r>
              <a:rPr lang="sl-SI" dirty="0" err="1" smtClean="0"/>
              <a:t>their</a:t>
            </a:r>
            <a:r>
              <a:rPr lang="sl-SI" dirty="0" smtClean="0"/>
              <a:t> </a:t>
            </a:r>
            <a:r>
              <a:rPr lang="sl-SI" dirty="0" err="1" smtClean="0"/>
              <a:t>own</a:t>
            </a:r>
            <a:r>
              <a:rPr lang="sl-SI" dirty="0" smtClean="0"/>
              <a:t> ARNES </a:t>
            </a:r>
            <a:r>
              <a:rPr lang="sl-SI" dirty="0" err="1" smtClean="0"/>
              <a:t>digital</a:t>
            </a:r>
            <a:r>
              <a:rPr lang="sl-SI" dirty="0" smtClean="0"/>
              <a:t> </a:t>
            </a:r>
            <a:r>
              <a:rPr lang="sl-SI" dirty="0" err="1" smtClean="0"/>
              <a:t>identity</a:t>
            </a:r>
            <a:r>
              <a:rPr lang="sl-SI" dirty="0" smtClean="0"/>
              <a:t> (</a:t>
            </a:r>
            <a:r>
              <a:rPr lang="sl-SI" dirty="0" smtClean="0">
                <a:sym typeface="Wingdings" panose="05000000000000000000" pitchFamily="2" charset="2"/>
              </a:rPr>
              <a:t> </a:t>
            </a:r>
            <a:r>
              <a:rPr lang="sl-SI" dirty="0" smtClean="0"/>
              <a:t>technical administrator‘s mail support, ICT representatives in class)</a:t>
            </a:r>
          </a:p>
          <a:p>
            <a:r>
              <a:rPr lang="sl-SI" dirty="0" err="1" smtClean="0"/>
              <a:t>Class</a:t>
            </a:r>
            <a:r>
              <a:rPr lang="sl-SI" dirty="0" smtClean="0"/>
              <a:t>:</a:t>
            </a:r>
          </a:p>
          <a:p>
            <a:pPr lvl="1"/>
            <a:r>
              <a:rPr lang="sl-SI" dirty="0" err="1" smtClean="0"/>
              <a:t>Workshops</a:t>
            </a:r>
            <a:r>
              <a:rPr lang="sl-SI" dirty="0" smtClean="0"/>
              <a:t> on </a:t>
            </a:r>
            <a:r>
              <a:rPr lang="sl-SI" dirty="0" err="1" smtClean="0"/>
              <a:t>new</a:t>
            </a:r>
            <a:r>
              <a:rPr lang="sl-SI" dirty="0" smtClean="0"/>
              <a:t> </a:t>
            </a:r>
            <a:r>
              <a:rPr lang="sl-SI" dirty="0" err="1" smtClean="0"/>
              <a:t>teaching</a:t>
            </a:r>
            <a:r>
              <a:rPr lang="sl-SI" dirty="0" smtClean="0"/>
              <a:t> </a:t>
            </a:r>
            <a:r>
              <a:rPr lang="sl-SI" dirty="0" err="1" smtClean="0"/>
              <a:t>approaches</a:t>
            </a:r>
            <a:endParaRPr lang="sl-SI" dirty="0" smtClean="0"/>
          </a:p>
          <a:p>
            <a:pPr lvl="1"/>
            <a:r>
              <a:rPr lang="sl-SI" dirty="0" err="1" smtClean="0"/>
              <a:t>Different</a:t>
            </a:r>
            <a:r>
              <a:rPr lang="sl-SI" dirty="0" smtClean="0"/>
              <a:t> </a:t>
            </a:r>
            <a:r>
              <a:rPr lang="sl-SI" dirty="0" err="1" smtClean="0"/>
              <a:t>digital</a:t>
            </a:r>
            <a:r>
              <a:rPr lang="sl-SI" dirty="0"/>
              <a:t> </a:t>
            </a:r>
            <a:r>
              <a:rPr lang="sl-SI" dirty="0" err="1" smtClean="0"/>
              <a:t>apps</a:t>
            </a:r>
            <a:r>
              <a:rPr lang="sl-SI" dirty="0" smtClean="0"/>
              <a:t> </a:t>
            </a:r>
            <a:r>
              <a:rPr lang="sl-SI" dirty="0" err="1" smtClean="0"/>
              <a:t>for</a:t>
            </a:r>
            <a:r>
              <a:rPr lang="sl-SI" dirty="0" smtClean="0"/>
              <a:t> </a:t>
            </a:r>
            <a:r>
              <a:rPr lang="sl-SI" dirty="0" err="1" smtClean="0"/>
              <a:t>motivation</a:t>
            </a:r>
            <a:endParaRPr lang="sl-SI" dirty="0"/>
          </a:p>
          <a:p>
            <a:pPr lvl="1"/>
            <a:r>
              <a:rPr lang="sl-SI" dirty="0" err="1" smtClean="0"/>
              <a:t>Class</a:t>
            </a:r>
            <a:r>
              <a:rPr lang="sl-SI" dirty="0" smtClean="0"/>
              <a:t> </a:t>
            </a:r>
            <a:r>
              <a:rPr lang="sl-SI" dirty="0" err="1" smtClean="0"/>
              <a:t>materials</a:t>
            </a:r>
            <a:r>
              <a:rPr lang="sl-SI" dirty="0" smtClean="0"/>
              <a:t> </a:t>
            </a:r>
            <a:r>
              <a:rPr lang="sl-SI" dirty="0" err="1" smtClean="0"/>
              <a:t>available</a:t>
            </a:r>
            <a:r>
              <a:rPr lang="sl-SI" dirty="0" smtClean="0"/>
              <a:t> </a:t>
            </a:r>
            <a:r>
              <a:rPr lang="sl-SI" dirty="0" err="1" smtClean="0"/>
              <a:t>online</a:t>
            </a:r>
            <a:r>
              <a:rPr lang="sl-SI" dirty="0" smtClean="0"/>
              <a:t> </a:t>
            </a:r>
            <a:r>
              <a:rPr lang="sl-SI" dirty="0" err="1" smtClean="0"/>
              <a:t>and</a:t>
            </a:r>
            <a:r>
              <a:rPr lang="sl-SI" dirty="0" smtClean="0"/>
              <a:t> in </a:t>
            </a:r>
            <a:r>
              <a:rPr lang="sl-SI" dirty="0" err="1" smtClean="0"/>
              <a:t>different</a:t>
            </a:r>
            <a:r>
              <a:rPr lang="sl-SI" dirty="0" smtClean="0"/>
              <a:t> </a:t>
            </a:r>
            <a:r>
              <a:rPr lang="sl-SI" dirty="0" err="1" smtClean="0"/>
              <a:t>forms</a:t>
            </a:r>
            <a:r>
              <a:rPr lang="sl-SI" dirty="0" smtClean="0"/>
              <a:t> (</a:t>
            </a:r>
            <a:r>
              <a:rPr lang="sl-SI" dirty="0" err="1" smtClean="0"/>
              <a:t>different</a:t>
            </a:r>
            <a:r>
              <a:rPr lang="sl-SI" dirty="0" smtClean="0"/>
              <a:t> </a:t>
            </a:r>
            <a:r>
              <a:rPr lang="sl-SI" dirty="0" err="1" smtClean="0"/>
              <a:t>learning</a:t>
            </a:r>
            <a:r>
              <a:rPr lang="sl-SI" dirty="0" smtClean="0"/>
              <a:t> </a:t>
            </a:r>
            <a:r>
              <a:rPr lang="sl-SI" dirty="0" err="1" smtClean="0"/>
              <a:t>styles</a:t>
            </a:r>
            <a:r>
              <a:rPr lang="sl-SI" dirty="0" smtClean="0"/>
              <a:t> + </a:t>
            </a:r>
            <a:r>
              <a:rPr lang="sl-SI" dirty="0" err="1" smtClean="0"/>
              <a:t>students</a:t>
            </a:r>
            <a:r>
              <a:rPr lang="sl-SI" dirty="0" smtClean="0"/>
              <a:t> </a:t>
            </a:r>
            <a:r>
              <a:rPr lang="sl-SI" dirty="0" err="1" smtClean="0"/>
              <a:t>help</a:t>
            </a:r>
            <a:r>
              <a:rPr lang="sl-SI" dirty="0" smtClean="0"/>
              <a:t> to make </a:t>
            </a:r>
            <a:r>
              <a:rPr lang="sl-SI" dirty="0" err="1" smtClean="0"/>
              <a:t>them</a:t>
            </a:r>
            <a:r>
              <a:rPr lang="sl-SI" dirty="0" smtClean="0"/>
              <a:t>)</a:t>
            </a:r>
          </a:p>
          <a:p>
            <a:pPr lvl="1"/>
            <a:r>
              <a:rPr lang="sl-SI" dirty="0" err="1" smtClean="0"/>
              <a:t>Teachers</a:t>
            </a:r>
            <a:r>
              <a:rPr lang="sl-SI" dirty="0" smtClean="0"/>
              <a:t> </a:t>
            </a:r>
            <a:r>
              <a:rPr lang="sl-SI" dirty="0" err="1" smtClean="0"/>
              <a:t>ask</a:t>
            </a:r>
            <a:r>
              <a:rPr lang="sl-SI" dirty="0" smtClean="0"/>
              <a:t> </a:t>
            </a:r>
            <a:r>
              <a:rPr lang="sl-SI" dirty="0" err="1" smtClean="0"/>
              <a:t>about</a:t>
            </a:r>
            <a:r>
              <a:rPr lang="sl-SI" dirty="0" smtClean="0"/>
              <a:t> </a:t>
            </a:r>
            <a:r>
              <a:rPr lang="sl-SI" dirty="0" err="1" smtClean="0"/>
              <a:t>digital</a:t>
            </a:r>
            <a:r>
              <a:rPr lang="sl-SI" dirty="0" smtClean="0"/>
              <a:t> </a:t>
            </a:r>
            <a:r>
              <a:rPr lang="sl-SI" dirty="0" err="1" smtClean="0"/>
              <a:t>tools</a:t>
            </a:r>
            <a:r>
              <a:rPr lang="sl-SI" dirty="0" smtClean="0"/>
              <a:t> </a:t>
            </a:r>
            <a:r>
              <a:rPr lang="sl-SI" dirty="0" err="1" smtClean="0"/>
              <a:t>for</a:t>
            </a:r>
            <a:r>
              <a:rPr lang="sl-SI" dirty="0" smtClean="0"/>
              <a:t> </a:t>
            </a:r>
            <a:r>
              <a:rPr lang="sl-SI" dirty="0" err="1" smtClean="0"/>
              <a:t>specific</a:t>
            </a:r>
            <a:r>
              <a:rPr lang="sl-SI" dirty="0" smtClean="0"/>
              <a:t> </a:t>
            </a:r>
            <a:r>
              <a:rPr lang="sl-SI" dirty="0" err="1" smtClean="0"/>
              <a:t>subject</a:t>
            </a:r>
            <a:r>
              <a:rPr lang="sl-SI" dirty="0" smtClean="0"/>
              <a:t> </a:t>
            </a:r>
            <a:r>
              <a:rPr lang="sl-SI" dirty="0" err="1" smtClean="0"/>
              <a:t>depending</a:t>
            </a:r>
            <a:r>
              <a:rPr lang="sl-SI" dirty="0" smtClean="0"/>
              <a:t> on </a:t>
            </a:r>
            <a:r>
              <a:rPr lang="sl-SI" dirty="0" err="1" smtClean="0"/>
              <a:t>interest</a:t>
            </a:r>
            <a:endParaRPr lang="sl-SI" dirty="0" smtClean="0"/>
          </a:p>
        </p:txBody>
      </p:sp>
    </p:spTree>
    <p:extLst>
      <p:ext uri="{BB962C8B-B14F-4D97-AF65-F5344CB8AC3E}">
        <p14:creationId xmlns:p14="http://schemas.microsoft.com/office/powerpoint/2010/main" val="52923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smtClean="0"/>
              <a:t>O3 </a:t>
            </a:r>
            <a:r>
              <a:rPr lang="sl-SI" dirty="0" err="1" smtClean="0"/>
              <a:t>and</a:t>
            </a:r>
            <a:r>
              <a:rPr lang="sl-SI" dirty="0" smtClean="0"/>
              <a:t> O4</a:t>
            </a:r>
            <a:endParaRPr lang="sl-SI" sz="5400" dirty="0"/>
          </a:p>
        </p:txBody>
      </p:sp>
      <p:sp>
        <p:nvSpPr>
          <p:cNvPr id="3" name="Ograda vsebine 2"/>
          <p:cNvSpPr>
            <a:spLocks noGrp="1"/>
          </p:cNvSpPr>
          <p:nvPr>
            <p:ph sz="half" idx="13"/>
          </p:nvPr>
        </p:nvSpPr>
        <p:spPr/>
        <p:txBody>
          <a:bodyPr/>
          <a:lstStyle/>
          <a:p>
            <a:r>
              <a:rPr lang="en-US" dirty="0"/>
              <a:t>O3-A2: Deliver workshops to </a:t>
            </a:r>
            <a:r>
              <a:rPr lang="en-US" dirty="0" smtClean="0"/>
              <a:t>teachers</a:t>
            </a:r>
            <a:endParaRPr lang="sl-SI" dirty="0" smtClean="0"/>
          </a:p>
          <a:p>
            <a:pPr lvl="1"/>
            <a:endParaRPr lang="sl-SI" dirty="0" smtClean="0"/>
          </a:p>
          <a:p>
            <a:pPr lvl="1"/>
            <a:r>
              <a:rPr lang="sl-SI" dirty="0" smtClean="0"/>
              <a:t>9. 6. 2022 - INNOVATIVE TEACHING METHODS </a:t>
            </a:r>
            <a:r>
              <a:rPr lang="sl-SI" dirty="0" err="1" smtClean="0"/>
              <a:t>workshop</a:t>
            </a:r>
            <a:endParaRPr lang="sl-SI" dirty="0" smtClean="0"/>
          </a:p>
          <a:p>
            <a:pPr lvl="2"/>
            <a:r>
              <a:rPr lang="sl-SI" dirty="0" err="1" smtClean="0"/>
              <a:t>Example</a:t>
            </a:r>
            <a:r>
              <a:rPr lang="sl-SI" dirty="0" smtClean="0"/>
              <a:t>: </a:t>
            </a:r>
            <a:r>
              <a:rPr lang="sl-SI" dirty="0" err="1" smtClean="0"/>
              <a:t>flipped</a:t>
            </a:r>
            <a:r>
              <a:rPr lang="sl-SI" dirty="0" smtClean="0"/>
              <a:t> </a:t>
            </a:r>
            <a:r>
              <a:rPr lang="sl-SI" dirty="0" err="1" smtClean="0"/>
              <a:t>classroom</a:t>
            </a:r>
            <a:r>
              <a:rPr lang="sl-SI" dirty="0" smtClean="0"/>
              <a:t>, </a:t>
            </a:r>
            <a:r>
              <a:rPr lang="sl-SI" dirty="0" err="1" smtClean="0"/>
              <a:t>jigsaw</a:t>
            </a:r>
            <a:r>
              <a:rPr lang="sl-SI" dirty="0" smtClean="0"/>
              <a:t> </a:t>
            </a:r>
            <a:r>
              <a:rPr lang="sl-SI" dirty="0" err="1" smtClean="0"/>
              <a:t>peer</a:t>
            </a:r>
            <a:r>
              <a:rPr lang="sl-SI" dirty="0" smtClean="0"/>
              <a:t> </a:t>
            </a:r>
            <a:r>
              <a:rPr lang="sl-SI" dirty="0" err="1" smtClean="0"/>
              <a:t>training</a:t>
            </a:r>
            <a:r>
              <a:rPr lang="sl-SI" dirty="0" smtClean="0"/>
              <a:t>, problem-</a:t>
            </a:r>
            <a:r>
              <a:rPr lang="sl-SI" dirty="0" err="1" smtClean="0"/>
              <a:t>based</a:t>
            </a:r>
            <a:r>
              <a:rPr lang="sl-SI" dirty="0" smtClean="0"/>
              <a:t> </a:t>
            </a:r>
            <a:r>
              <a:rPr lang="sl-SI" dirty="0" err="1" smtClean="0"/>
              <a:t>learning</a:t>
            </a:r>
            <a:endParaRPr lang="sl-SI" dirty="0" smtClean="0"/>
          </a:p>
          <a:p>
            <a:pPr lvl="2"/>
            <a:r>
              <a:rPr lang="sl-SI" dirty="0" err="1" smtClean="0"/>
              <a:t>Dissemination</a:t>
            </a:r>
            <a:r>
              <a:rPr lang="sl-SI" dirty="0" smtClean="0"/>
              <a:t> (</a:t>
            </a:r>
            <a:r>
              <a:rPr lang="sl-SI" dirty="0" err="1" smtClean="0"/>
              <a:t>Int</a:t>
            </a:r>
            <a:r>
              <a:rPr lang="sl-SI" dirty="0" smtClean="0"/>
              <a:t>. </a:t>
            </a:r>
            <a:r>
              <a:rPr lang="sl-SI" dirty="0" err="1" smtClean="0"/>
              <a:t>Conf</a:t>
            </a:r>
            <a:r>
              <a:rPr lang="sl-SI" dirty="0" smtClean="0"/>
              <a:t> MIC)</a:t>
            </a:r>
          </a:p>
          <a:p>
            <a:pPr lvl="2"/>
            <a:endParaRPr lang="sl-SI" dirty="0" smtClean="0"/>
          </a:p>
          <a:p>
            <a:pPr lvl="1"/>
            <a:r>
              <a:rPr lang="sl-SI" dirty="0" smtClean="0"/>
              <a:t>27. 10. in 28. 10. 2022 </a:t>
            </a:r>
            <a:r>
              <a:rPr lang="sl-SI" dirty="0" err="1"/>
              <a:t>I</a:t>
            </a:r>
            <a:r>
              <a:rPr lang="sl-SI" dirty="0" err="1" smtClean="0"/>
              <a:t>nternational</a:t>
            </a:r>
            <a:r>
              <a:rPr lang="sl-SI" dirty="0" smtClean="0"/>
              <a:t> </a:t>
            </a:r>
            <a:r>
              <a:rPr lang="sl-SI" dirty="0" err="1"/>
              <a:t>C</a:t>
            </a:r>
            <a:r>
              <a:rPr lang="sl-SI" dirty="0" err="1" smtClean="0"/>
              <a:t>onference</a:t>
            </a:r>
            <a:r>
              <a:rPr lang="sl-SI" dirty="0" smtClean="0"/>
              <a:t> at BIC Ljubljana</a:t>
            </a:r>
            <a:endParaRPr lang="sl-SI" dirty="0"/>
          </a:p>
          <a:p>
            <a:endParaRPr lang="sl-SI" dirty="0" smtClean="0"/>
          </a:p>
          <a:p>
            <a:r>
              <a:rPr lang="en-US" dirty="0" smtClean="0"/>
              <a:t>O4-A1</a:t>
            </a:r>
            <a:r>
              <a:rPr lang="en-US" dirty="0"/>
              <a:t>: Teachers deliver digital lessons in </a:t>
            </a:r>
            <a:r>
              <a:rPr lang="en-US" dirty="0" smtClean="0"/>
              <a:t>practice</a:t>
            </a:r>
            <a:endParaRPr lang="sl-SI" dirty="0" smtClean="0"/>
          </a:p>
          <a:p>
            <a:pPr lvl="1"/>
            <a:r>
              <a:rPr lang="sl-SI" dirty="0" err="1" smtClean="0"/>
              <a:t>planned</a:t>
            </a:r>
            <a:r>
              <a:rPr lang="sl-SI" dirty="0" smtClean="0"/>
              <a:t> </a:t>
            </a:r>
            <a:r>
              <a:rPr lang="sl-SI" dirty="0" err="1" smtClean="0"/>
              <a:t>for</a:t>
            </a:r>
            <a:r>
              <a:rPr lang="sl-SI" dirty="0" smtClean="0"/>
              <a:t> September / </a:t>
            </a:r>
            <a:r>
              <a:rPr lang="sl-SI" dirty="0" err="1" smtClean="0"/>
              <a:t>October</a:t>
            </a:r>
            <a:r>
              <a:rPr lang="sl-SI" dirty="0" smtClean="0"/>
              <a:t> 2022</a:t>
            </a:r>
            <a:endParaRPr lang="sl-SI" dirty="0"/>
          </a:p>
        </p:txBody>
      </p:sp>
      <p:pic>
        <p:nvPicPr>
          <p:cNvPr id="1026" name="Picture 2" descr="https://www.fm-kp.si/Media/Default/novice/2022/I-THEN%202022/Ithen_okrogla_miz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5149" y="2703634"/>
            <a:ext cx="2203590" cy="1005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234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Invitation</a:t>
            </a:r>
            <a:endParaRPr lang="sl-SI" dirty="0"/>
          </a:p>
        </p:txBody>
      </p:sp>
      <p:sp>
        <p:nvSpPr>
          <p:cNvPr id="3" name="Ograda vsebine 2"/>
          <p:cNvSpPr>
            <a:spLocks noGrp="1"/>
          </p:cNvSpPr>
          <p:nvPr>
            <p:ph sz="half" idx="13"/>
          </p:nvPr>
        </p:nvSpPr>
        <p:spPr/>
        <p:txBody>
          <a:bodyPr/>
          <a:lstStyle/>
          <a:p>
            <a:r>
              <a:rPr lang="sl-SI" dirty="0" smtClean="0"/>
              <a:t>TRENDS &amp; CHALLENGES – </a:t>
            </a:r>
            <a:r>
              <a:rPr lang="sl-SI" dirty="0" err="1" smtClean="0"/>
              <a:t>International</a:t>
            </a:r>
            <a:r>
              <a:rPr lang="sl-SI" dirty="0" smtClean="0"/>
              <a:t> </a:t>
            </a:r>
            <a:r>
              <a:rPr lang="sl-SI" dirty="0" err="1" smtClean="0"/>
              <a:t>Conference</a:t>
            </a:r>
            <a:r>
              <a:rPr lang="sl-SI" dirty="0" smtClean="0"/>
              <a:t> </a:t>
            </a:r>
            <a:r>
              <a:rPr lang="sl-SI" dirty="0"/>
              <a:t>at BIC </a:t>
            </a:r>
            <a:r>
              <a:rPr lang="sl-SI" dirty="0" smtClean="0"/>
              <a:t>Ljubljana</a:t>
            </a:r>
          </a:p>
          <a:p>
            <a:pPr lvl="1"/>
            <a:r>
              <a:rPr lang="en-US" dirty="0"/>
              <a:t>6. International Professional Conference </a:t>
            </a:r>
            <a:r>
              <a:rPr lang="en-US" b="1" dirty="0"/>
              <a:t>TRENDS AND CHALLENGES </a:t>
            </a:r>
            <a:r>
              <a:rPr lang="en-US" dirty="0"/>
              <a:t>in food technology, nutrition, hospitality, tourism, education and </a:t>
            </a:r>
            <a:r>
              <a:rPr lang="en-US" dirty="0" smtClean="0"/>
              <a:t>training</a:t>
            </a:r>
            <a:endParaRPr lang="sl-SI" dirty="0" smtClean="0"/>
          </a:p>
          <a:p>
            <a:pPr lvl="1"/>
            <a:r>
              <a:rPr lang="en-US" b="1" dirty="0"/>
              <a:t>October 27 and 28, 2022 in Ljubljana</a:t>
            </a:r>
            <a:endParaRPr lang="sl-SI" dirty="0" smtClean="0">
              <a:hlinkClick r:id="rId2"/>
            </a:endParaRPr>
          </a:p>
          <a:p>
            <a:r>
              <a:rPr lang="sl-SI" dirty="0" smtClean="0">
                <a:hlinkClick r:id="rId2"/>
              </a:rPr>
              <a:t>https</a:t>
            </a:r>
            <a:r>
              <a:rPr lang="sl-SI" dirty="0">
                <a:hlinkClick r:id="rId2"/>
              </a:rPr>
              <a:t>://trendschallenges.splet.arnes.si/</a:t>
            </a:r>
            <a:r>
              <a:rPr lang="sl-SI" dirty="0"/>
              <a:t> </a:t>
            </a:r>
          </a:p>
        </p:txBody>
      </p:sp>
    </p:spTree>
    <p:extLst>
      <p:ext uri="{BB962C8B-B14F-4D97-AF65-F5344CB8AC3E}">
        <p14:creationId xmlns:p14="http://schemas.microsoft.com/office/powerpoint/2010/main" val="2496596034"/>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TotalTime>
  <Words>706</Words>
  <Application>Microsoft Office PowerPoint</Application>
  <PresentationFormat>Po meri</PresentationFormat>
  <Paragraphs>77</Paragraphs>
  <Slides>11</Slides>
  <Notes>3</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11</vt:i4>
      </vt:variant>
    </vt:vector>
  </HeadingPairs>
  <TitlesOfParts>
    <vt:vector size="17" baseType="lpstr">
      <vt:lpstr>Arial</vt:lpstr>
      <vt:lpstr>Exo Black</vt:lpstr>
      <vt:lpstr>Calibri</vt:lpstr>
      <vt:lpstr>Exo</vt:lpstr>
      <vt:lpstr>Wingdings</vt:lpstr>
      <vt:lpstr>Office-téma</vt:lpstr>
      <vt:lpstr>PowerPointova predstavitev</vt:lpstr>
      <vt:lpstr>Biotechnical  Educational  Centre Ljubljana  University of Primorska Faculty of Management</vt:lpstr>
      <vt:lpstr>O2 - Digital Menu Card</vt:lpstr>
      <vt:lpstr>Forum discussion</vt:lpstr>
      <vt:lpstr>Results and reflection</vt:lpstr>
      <vt:lpstr>O3 – Developing and testing workshops for schools</vt:lpstr>
      <vt:lpstr>Digital strategy</vt:lpstr>
      <vt:lpstr>O3 and O4</vt:lpstr>
      <vt:lpstr>Invitation</vt:lpstr>
      <vt:lpstr>PowerPointova predstavitev</vt:lpstr>
      <vt:lpstr>PowerPointova predstavitev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Culture for the 21st Century Vocational Education</dc:title>
  <dc:creator>Gábor Lajtos</dc:creator>
  <cp:lastModifiedBy>Lady</cp:lastModifiedBy>
  <cp:revision>50</cp:revision>
  <dcterms:created xsi:type="dcterms:W3CDTF">2020-10-01T13:18:12Z</dcterms:created>
  <dcterms:modified xsi:type="dcterms:W3CDTF">2022-06-23T12:15:05Z</dcterms:modified>
</cp:coreProperties>
</file>