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Exo Black" panose="020B0604020202020204" charset="0"/>
      <p:bold r:id="rId16"/>
      <p:boldItalic r:id="rId17"/>
    </p:embeddedFont>
    <p:embeddedFont>
      <p:font typeface="Exo" panose="020B0604020202020204" charset="0"/>
      <p:regular r:id="rId18"/>
      <p:bold r:id="rId19"/>
      <p:italic r:id="rId20"/>
      <p:boldItalic r:id="rId21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8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91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62F693-47B1-4809-8603-DE4239EBD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E4EB259-3FC4-41CB-BF69-46F3EA962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0FBE45E-E8A3-4C2D-9C85-182830B2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08C6B7E-F530-437F-8CB2-DC8334772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5697C96-6814-472C-8374-76607DCF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76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B2BCA7-9CDC-49E1-89B4-74B10854D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D11FA6D-980A-4105-A1BF-E67F1D0A0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A461996-2F3D-456B-8730-E8DFCFF7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2A20D98-733D-4668-9747-23655285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CD7F89-A44D-48BC-853C-E088B099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3144C3C-A8D7-41CB-BCE3-8C790899B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90" y="6345408"/>
            <a:ext cx="1102608" cy="387008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BC1DCD8C-25AB-44F1-BECC-23988EB5F6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345408"/>
            <a:ext cx="1813693" cy="3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8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B9BA4A5-07D9-4365-8D3A-68C6BC9CF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4A459FD-65EC-49F2-8452-37646820D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EB08167-6310-4467-894C-CFD350870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04C2A5-FAFD-4859-B950-E081AE9A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9E1F36-F22A-4533-8CAE-A45CF4C2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30481E31-F9A5-4CA2-8874-BA488B28B7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90" y="6345408"/>
            <a:ext cx="1102608" cy="387008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88039C73-04B4-4DFB-885B-21B5DDEEC0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345408"/>
            <a:ext cx="1813693" cy="3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98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yéni elrendezés"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>
            <a:extLst>
              <a:ext uri="{FF2B5EF4-FFF2-40B4-BE49-F238E27FC236}">
                <a16:creationId xmlns:a16="http://schemas.microsoft.com/office/drawing/2014/main" id="{72C1388E-E679-430C-B66F-0A11FF02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28E9791-B566-4517-80C2-C8D487737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C5C99AA-1E1C-440F-81DE-9E5D663B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E7E75A5-4304-4556-9B5E-A6CCC5F2463D}"/>
              </a:ext>
            </a:extLst>
          </p:cNvPr>
          <p:cNvSpPr txBox="1"/>
          <p:nvPr userDrawn="1"/>
        </p:nvSpPr>
        <p:spPr>
          <a:xfrm>
            <a:off x="410817" y="1968676"/>
            <a:ext cx="10515599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2057400" algn="r"/>
                <a:tab pos="2246313" algn="l"/>
              </a:tabLst>
            </a:pPr>
            <a:r>
              <a:rPr lang="hu-HU" b="1" noProof="0" dirty="0"/>
              <a:t>	</a:t>
            </a:r>
            <a:r>
              <a:rPr lang="hu-HU" b="1" noProof="0" dirty="0">
                <a:solidFill>
                  <a:srgbClr val="0C8B51"/>
                </a:solidFill>
                <a:latin typeface="Exo" pitchFamily="2" charset="-18"/>
              </a:rPr>
              <a:t>Projekt cím</a:t>
            </a:r>
            <a:r>
              <a:rPr lang="en-GB" b="1" noProof="0" dirty="0"/>
              <a:t> </a:t>
            </a:r>
            <a:r>
              <a:rPr lang="hu-HU" b="1" noProof="0" dirty="0"/>
              <a:t>	</a:t>
            </a:r>
            <a:r>
              <a:rPr lang="hu-HU" noProof="0" dirty="0"/>
              <a:t>Digitális módszertani tanártovábbképzés intézményi szintű beavatkozással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hu-HU" noProof="0" dirty="0"/>
              <a:t>	</a:t>
            </a:r>
            <a:r>
              <a:rPr lang="hu-HU" sz="1800" b="1" kern="1200" noProof="0" dirty="0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Rövid név</a:t>
            </a:r>
            <a:r>
              <a:rPr lang="en-GB" noProof="0" dirty="0"/>
              <a:t> </a:t>
            </a:r>
            <a:r>
              <a:rPr lang="hu-HU" noProof="0" dirty="0"/>
              <a:t>	</a:t>
            </a:r>
            <a:r>
              <a:rPr lang="en-GB" noProof="0" dirty="0"/>
              <a:t>VET</a:t>
            </a:r>
            <a:r>
              <a:rPr lang="hu-HU" noProof="0"/>
              <a:t>W</a:t>
            </a:r>
            <a:r>
              <a:rPr lang="en-GB" noProof="0"/>
              <a:t>ork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hu-HU" noProof="0" dirty="0"/>
              <a:t>	</a:t>
            </a:r>
            <a:r>
              <a:rPr lang="en-GB" sz="1800" b="1" kern="1200" noProof="0" dirty="0" err="1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Proje</a:t>
            </a:r>
            <a:r>
              <a:rPr lang="hu-HU" sz="1800" b="1" kern="1200" noProof="0" dirty="0" err="1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kt</a:t>
            </a:r>
            <a:r>
              <a:rPr lang="hu-HU" sz="1800" b="1" kern="1200" noProof="0" dirty="0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 azonosító</a:t>
            </a:r>
            <a:r>
              <a:rPr lang="hu-HU" b="1" noProof="0" dirty="0"/>
              <a:t>	</a:t>
            </a:r>
            <a:r>
              <a:rPr lang="en-GB" noProof="0" dirty="0"/>
              <a:t>2020-1-HU01-KA202-078760</a:t>
            </a:r>
            <a:br>
              <a:rPr lang="en-GB" noProof="0" dirty="0"/>
            </a:br>
            <a:r>
              <a:rPr lang="hu-HU" noProof="0" dirty="0"/>
              <a:t>	</a:t>
            </a:r>
            <a:r>
              <a:rPr lang="en-GB" sz="1800" b="1" kern="1200" noProof="0" dirty="0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Program</a:t>
            </a:r>
            <a:r>
              <a:rPr lang="en-GB" noProof="0" dirty="0">
                <a:solidFill>
                  <a:srgbClr val="0C8B51"/>
                </a:solidFill>
              </a:rPr>
              <a:t> </a:t>
            </a:r>
            <a:r>
              <a:rPr lang="hu-HU" noProof="0" dirty="0"/>
              <a:t>	</a:t>
            </a:r>
            <a:r>
              <a:rPr lang="en-GB" noProof="0" dirty="0"/>
              <a:t>Erasmus + KA2, </a:t>
            </a:r>
            <a:r>
              <a:rPr lang="hu-HU" noProof="0" dirty="0"/>
              <a:t>Stratégiai partnerség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hu-HU" noProof="0" dirty="0"/>
              <a:t>	</a:t>
            </a:r>
            <a:r>
              <a:rPr lang="en-GB" b="1" noProof="0" dirty="0">
                <a:solidFill>
                  <a:srgbClr val="0C8B51"/>
                </a:solidFill>
              </a:rPr>
              <a:t> </a:t>
            </a:r>
            <a:r>
              <a:rPr lang="hu-HU" sz="1800" b="1" kern="1200" noProof="0" dirty="0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Célcsoport</a:t>
            </a:r>
            <a:r>
              <a:rPr lang="hu-HU" noProof="0" dirty="0"/>
              <a:t>	S</a:t>
            </a:r>
            <a:r>
              <a:rPr lang="hu-HU" dirty="0" err="1"/>
              <a:t>zakképzésben</a:t>
            </a:r>
            <a:r>
              <a:rPr lang="hu-HU" dirty="0"/>
              <a:t> dolgozó pedagógusok, intézményvezetők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hu-HU" noProof="0" dirty="0"/>
              <a:t>	</a:t>
            </a:r>
            <a:r>
              <a:rPr lang="hu-HU" sz="1800" b="1" kern="1200" noProof="0" dirty="0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Haszonélvezők</a:t>
            </a:r>
            <a:r>
              <a:rPr lang="en-GB" noProof="0" dirty="0">
                <a:solidFill>
                  <a:srgbClr val="0C8B51"/>
                </a:solidFill>
              </a:rPr>
              <a:t> </a:t>
            </a:r>
            <a:r>
              <a:rPr lang="hu-HU" noProof="0" dirty="0"/>
              <a:t>	Szakképzésben tanuló diákok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hu-HU" noProof="0" dirty="0"/>
              <a:t>	</a:t>
            </a:r>
            <a:r>
              <a:rPr lang="en-GB" sz="1800" b="1" kern="1200" noProof="0" dirty="0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Partner </a:t>
            </a:r>
            <a:r>
              <a:rPr lang="hu-HU" sz="1800" b="1" kern="1200" noProof="0" dirty="0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országok</a:t>
            </a:r>
            <a:r>
              <a:rPr lang="en-GB" sz="1800" b="1" kern="1200" noProof="0" dirty="0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 </a:t>
            </a:r>
            <a:r>
              <a:rPr lang="hu-HU" noProof="0" dirty="0"/>
              <a:t>	Magyarország</a:t>
            </a:r>
            <a:r>
              <a:rPr lang="en-GB" noProof="0" dirty="0"/>
              <a:t>, </a:t>
            </a:r>
            <a:r>
              <a:rPr lang="hu-HU" noProof="0" dirty="0"/>
              <a:t>Szlovákia</a:t>
            </a:r>
            <a:r>
              <a:rPr lang="en-GB" noProof="0" dirty="0"/>
              <a:t>, </a:t>
            </a:r>
            <a:r>
              <a:rPr lang="hu-HU" noProof="0" dirty="0"/>
              <a:t>Szlovénia</a:t>
            </a:r>
            <a:r>
              <a:rPr lang="en-GB" noProof="0" dirty="0"/>
              <a:t>, </a:t>
            </a:r>
            <a:r>
              <a:rPr lang="hu-HU" noProof="0" dirty="0"/>
              <a:t>Románia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hu-HU" noProof="0" dirty="0"/>
              <a:t>	</a:t>
            </a:r>
            <a:r>
              <a:rPr lang="hu-HU" sz="1800" b="1" kern="1200" noProof="0" dirty="0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Időtartam</a:t>
            </a:r>
            <a:r>
              <a:rPr lang="en-GB" noProof="0" dirty="0"/>
              <a:t> </a:t>
            </a:r>
            <a:r>
              <a:rPr lang="hu-HU" noProof="0" dirty="0"/>
              <a:t>	2020. szeptember 1. </a:t>
            </a:r>
            <a:r>
              <a:rPr lang="en-GB" noProof="0" dirty="0"/>
              <a:t>– 2023</a:t>
            </a:r>
            <a:r>
              <a:rPr lang="hu-HU" noProof="0" dirty="0"/>
              <a:t>. május 31.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hu-HU" noProof="0" dirty="0"/>
              <a:t>	</a:t>
            </a:r>
            <a:r>
              <a:rPr lang="hu-HU" sz="1800" b="1" kern="1200" noProof="0" dirty="0">
                <a:solidFill>
                  <a:srgbClr val="0C8B51"/>
                </a:solidFill>
                <a:latin typeface="Exo" pitchFamily="2" charset="-18"/>
                <a:ea typeface="+mn-ea"/>
                <a:cs typeface="+mn-cs"/>
              </a:rPr>
              <a:t>Kapcsolat</a:t>
            </a:r>
            <a:r>
              <a:rPr lang="en-GB" b="1" noProof="0" dirty="0"/>
              <a:t> </a:t>
            </a:r>
            <a:r>
              <a:rPr lang="hu-HU" b="1" noProof="0" dirty="0"/>
              <a:t>	</a:t>
            </a:r>
            <a:r>
              <a:rPr lang="en-GB" noProof="0" dirty="0"/>
              <a:t>Prompt-H </a:t>
            </a:r>
            <a:r>
              <a:rPr lang="en-GB" noProof="0" dirty="0" err="1"/>
              <a:t>Számítástechnikai</a:t>
            </a:r>
            <a:r>
              <a:rPr lang="en-GB" noProof="0" dirty="0"/>
              <a:t> </a:t>
            </a:r>
            <a:r>
              <a:rPr lang="en-GB" noProof="0" dirty="0" err="1"/>
              <a:t>Oktatási</a:t>
            </a:r>
            <a:r>
              <a:rPr lang="en-GB" noProof="0" dirty="0"/>
              <a:t>, </a:t>
            </a:r>
            <a:r>
              <a:rPr lang="en-GB" noProof="0" dirty="0" err="1"/>
              <a:t>Kereskedelmi</a:t>
            </a:r>
            <a:r>
              <a:rPr lang="en-GB" noProof="0" dirty="0"/>
              <a:t> </a:t>
            </a:r>
            <a:r>
              <a:rPr lang="en-GB" noProof="0" dirty="0" err="1"/>
              <a:t>és</a:t>
            </a:r>
            <a:r>
              <a:rPr lang="en-GB" noProof="0" dirty="0"/>
              <a:t> </a:t>
            </a:r>
            <a:r>
              <a:rPr lang="en-GB" noProof="0" dirty="0" err="1"/>
              <a:t>Szolgáltató</a:t>
            </a:r>
            <a:r>
              <a:rPr lang="en-GB" noProof="0" dirty="0"/>
              <a:t> </a:t>
            </a:r>
            <a:r>
              <a:rPr lang="en-GB" noProof="0" dirty="0" err="1"/>
              <a:t>Kft</a:t>
            </a:r>
            <a:r>
              <a:rPr lang="en-GB" noProof="0" dirty="0"/>
              <a:t>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7506A71-8B94-481F-BD5F-217FEC3A0EA7}"/>
              </a:ext>
            </a:extLst>
          </p:cNvPr>
          <p:cNvSpPr txBox="1"/>
          <p:nvPr userDrawn="1"/>
        </p:nvSpPr>
        <p:spPr>
          <a:xfrm>
            <a:off x="838800" y="668016"/>
            <a:ext cx="10515600" cy="7159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GB" sz="4400" kern="1200" noProof="0" dirty="0" err="1">
                <a:solidFill>
                  <a:schemeClr val="tx1"/>
                </a:solidFill>
                <a:latin typeface="Exo Black" pitchFamily="2" charset="-18"/>
                <a:ea typeface="+mj-ea"/>
                <a:cs typeface="+mj-cs"/>
              </a:rPr>
              <a:t>Proje</a:t>
            </a:r>
            <a:r>
              <a:rPr lang="hu-HU" sz="4400" kern="1200" noProof="0" dirty="0">
                <a:solidFill>
                  <a:schemeClr val="tx1"/>
                </a:solidFill>
                <a:latin typeface="Exo Black" pitchFamily="2" charset="-18"/>
                <a:ea typeface="+mj-ea"/>
                <a:cs typeface="+mj-cs"/>
              </a:rPr>
              <a:t>k</a:t>
            </a:r>
            <a:r>
              <a:rPr lang="en-GB" sz="4400" kern="1200" noProof="0" dirty="0">
                <a:solidFill>
                  <a:schemeClr val="tx1"/>
                </a:solidFill>
                <a:latin typeface="Exo Black" pitchFamily="2" charset="-18"/>
                <a:ea typeface="+mj-ea"/>
                <a:cs typeface="+mj-cs"/>
              </a:rPr>
              <a:t>t</a:t>
            </a:r>
            <a:r>
              <a:rPr lang="en-GB" sz="4400" noProof="0" dirty="0">
                <a:latin typeface="Exo Black" pitchFamily="2" charset="-18"/>
              </a:rPr>
              <a:t> </a:t>
            </a:r>
            <a:r>
              <a:rPr lang="hu-HU" sz="4400" kern="1200" noProof="0">
                <a:solidFill>
                  <a:schemeClr val="tx1"/>
                </a:solidFill>
                <a:latin typeface="Exo Black" pitchFamily="2" charset="-18"/>
                <a:ea typeface="+mj-ea"/>
                <a:cs typeface="+mj-cs"/>
              </a:rPr>
              <a:t>adatok</a:t>
            </a:r>
            <a:endParaRPr lang="hu-HU" sz="4400" kern="1200" dirty="0">
              <a:solidFill>
                <a:schemeClr val="tx1"/>
              </a:solidFill>
              <a:latin typeface="Exo Black" pitchFamily="2" charset="-1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9543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>
            <a:extLst>
              <a:ext uri="{FF2B5EF4-FFF2-40B4-BE49-F238E27FC236}">
                <a16:creationId xmlns:a16="http://schemas.microsoft.com/office/drawing/2014/main" id="{96CD5A2C-266B-452B-B974-91D9BB30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D02B4A3-B447-4539-999B-C53D004C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DFA550C-59AC-46F2-8ACE-5F20FE8E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088BB80-96C2-4FCA-B656-2F7EB676A681}"/>
              </a:ext>
            </a:extLst>
          </p:cNvPr>
          <p:cNvSpPr txBox="1"/>
          <p:nvPr userDrawn="1"/>
        </p:nvSpPr>
        <p:spPr>
          <a:xfrm>
            <a:off x="4006850" y="6061418"/>
            <a:ext cx="7321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Az Európai Bizottság támogatása ezen kiadvány elkészítéséhez nem jelenti a tartalom jóváhagyását, amely kizárólag a szerzők álláspontját tükrözi, valamint a Bizottság nem tehető felelőssé ezen információk bárminemű felhasználásáért.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A5DE153A-AD94-44A8-8894-EFBB2A2A9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89" y="3617843"/>
            <a:ext cx="5754411" cy="201976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4E9FDF61-BC4A-4863-A052-9DF4DD0974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774" y="1952897"/>
            <a:ext cx="107820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noProof="0" dirty="0" smtClean="0">
                <a:ln>
                  <a:noFill/>
                </a:ln>
                <a:solidFill>
                  <a:srgbClr val="0C8B51"/>
                </a:solidFill>
                <a:effectLst/>
                <a:latin typeface="Exo Black" pitchFamily="2" charset="-18"/>
              </a:rPr>
              <a:t>Köszönjük </a:t>
            </a:r>
            <a:r>
              <a:rPr kumimoji="0" lang="hu-HU" altLang="hu-HU" sz="2800" b="0" i="0" u="none" strike="noStrike" cap="none" normalizeH="0" baseline="0" noProof="0" dirty="0">
                <a:ln>
                  <a:noFill/>
                </a:ln>
                <a:solidFill>
                  <a:srgbClr val="0C8B51"/>
                </a:solidFill>
                <a:effectLst/>
                <a:latin typeface="Exo Black" pitchFamily="2" charset="-18"/>
              </a:rPr>
              <a:t>a figyelmet!</a:t>
            </a:r>
            <a:r>
              <a:rPr kumimoji="0" lang="en-GB" altLang="hu-HU" sz="2000" b="0" i="0" u="none" strike="noStrike" cap="none" normalizeH="0" baseline="0" noProof="0" dirty="0">
                <a:ln>
                  <a:noFill/>
                </a:ln>
                <a:solidFill>
                  <a:srgbClr val="0C8B51"/>
                </a:solidFill>
                <a:effectLst/>
                <a:latin typeface="Exo Black" pitchFamily="2" charset="-18"/>
              </a:rPr>
              <a:t> </a:t>
            </a:r>
            <a:endParaRPr kumimoji="0" lang="en-GB" altLang="hu-HU" sz="5400" b="0" i="0" u="none" strike="noStrike" cap="none" normalizeH="0" baseline="0" noProof="0" dirty="0">
              <a:ln>
                <a:noFill/>
              </a:ln>
              <a:solidFill>
                <a:srgbClr val="0C8B51"/>
              </a:solidFill>
              <a:effectLst/>
              <a:latin typeface="Exo Black" pitchFamily="2" charset="-18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DFA16B8-6810-436C-800B-21B9EFD17F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24" y="6127226"/>
            <a:ext cx="2857143" cy="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02C9A7-324C-4ED5-92FD-20682A91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7F883D6-4DB4-4BCD-BB37-98FB9CB9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2022. 06. 07.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74AFE9A-EE9C-4C1A-8BB8-53BCBBA6A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8C3DA3E-480A-4D77-88EC-2B7BB31C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2EE859E9-0AF3-4879-9537-A564E546030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B049DED2-3F98-4247-849B-54182C606A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90" y="6345408"/>
            <a:ext cx="1102608" cy="38700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00AA8E2-05C3-4CED-B8AE-99667ADBDF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345408"/>
            <a:ext cx="1813693" cy="3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139BDB-5504-4EEE-868B-C53A64F5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xo Black" pitchFamily="2" charset="-18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4C5A329-2311-43AB-ACC3-895FCA19A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C8B51"/>
                </a:solidFill>
                <a:latin typeface="Exo" pitchFamily="2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BE682A-971B-45F9-A957-92528F4D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9A24234-268C-4470-82D3-B1AAEEED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4470451-5AC6-45F9-A153-D0CC8E36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F4419F8-B4A4-4E8B-9EAA-FF78ED28F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71" y="588823"/>
            <a:ext cx="4491515" cy="4161257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B6416C26-7533-4FC3-B0B1-F79ACF936E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90" y="6345408"/>
            <a:ext cx="1102608" cy="387008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26A9C429-A3EB-4BD1-864C-0835CDD67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345408"/>
            <a:ext cx="1813693" cy="3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9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>
            <a:extLst>
              <a:ext uri="{FF2B5EF4-FFF2-40B4-BE49-F238E27FC236}">
                <a16:creationId xmlns:a16="http://schemas.microsoft.com/office/drawing/2014/main" id="{4A372D94-A061-4CC3-9CB9-FF4D245AF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9218">
            <a:off x="9110859" y="-25962"/>
            <a:ext cx="2533943" cy="472869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80596E4-C9BD-4DEE-9DAF-61B9AF8E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307B3D-BD56-41BC-BDDE-D4B98A281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78A6AAE-5793-4CC8-93DF-CF0B391F5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94BB50A-541A-4B70-AEE5-2455E36C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A21B7C2-78A6-441B-826E-84C58207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216D1C5-A5A6-44DC-AAE3-E104C57A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AF9FAD4D-D8F7-4551-91BE-8603127A06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90" y="6345408"/>
            <a:ext cx="1102608" cy="387008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BA854C59-82A0-4408-9EAA-B6EFF92EE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345408"/>
            <a:ext cx="1813693" cy="3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3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>
            <a:extLst>
              <a:ext uri="{FF2B5EF4-FFF2-40B4-BE49-F238E27FC236}">
                <a16:creationId xmlns:a16="http://schemas.microsoft.com/office/drawing/2014/main" id="{CCD6AE07-B363-4A79-AF4F-520462071E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9218">
            <a:off x="9110859" y="-25962"/>
            <a:ext cx="2533943" cy="472869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2E08B8-AB0E-47EC-A50D-923B91617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164F2F4-86A8-4740-8BC4-732CE8A20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CA36BF5-F77B-4532-AEDE-5E703224D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8D5EDC7-C515-4943-A153-ED2E695BE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9F9470C-D4F7-4FB5-9B6D-7DF30FBF7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0B8EE12-36CD-4ABE-87F7-D6997E541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56F1D61-4683-41E7-AE79-CF7C47D7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9EB904C-C0D6-4DE1-995A-C517DF4D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A05B173A-2AC2-435E-8293-BB9B12EC34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90" y="6345408"/>
            <a:ext cx="1102608" cy="38700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00F385B7-BA08-4D50-8BFC-3C0BEF5308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345408"/>
            <a:ext cx="1813693" cy="3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4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5DCD71-183B-407F-A472-36527ACF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12FDE44-FD61-4F86-AF6D-ED0A548E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50B5EE4-940C-44B0-8B4E-A65967D9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8666940-0C1C-4D12-8AA9-995E1DAB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E7296F75-5EEF-416E-A017-E4F2137F75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1218">
            <a:off x="7230319" y="291273"/>
            <a:ext cx="3674962" cy="6858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F43B4DE3-3743-4610-9360-8474AE761B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90" y="6345408"/>
            <a:ext cx="1102608" cy="387008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78AF2DC4-180C-4962-8507-626E3F80F8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345408"/>
            <a:ext cx="1813693" cy="3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4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89B54FF-B46E-4886-8BE5-B7DDCDF9F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A786792-879B-4100-B6D0-BAF758739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D7A06F1-E0B3-403A-9238-51ED5DCF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FB2C908-9106-4EFA-8205-7D6176D490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90" y="6345408"/>
            <a:ext cx="1102608" cy="38700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76F9061-8C0C-4298-A482-1EDA08F78F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345408"/>
            <a:ext cx="1813693" cy="3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DCD9DA-D790-4828-9BEE-8230043E8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1FD107C-6DA1-4B76-A2A7-26E5745AB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734D417-F6FF-4A93-BF0E-85379F882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DBA64DA-21A3-4ADE-BF55-8709289A7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99452F6-AD20-41E1-86B8-23AAD088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DE5D256-718A-4173-981D-10B97E4D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3F2DACF-F05F-4268-B228-CE0848F4C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90" y="6345408"/>
            <a:ext cx="1102608" cy="387008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8912CB85-87F4-41FE-8243-43A367A7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345408"/>
            <a:ext cx="1813693" cy="3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6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B90BAF-6C84-4102-B81F-90DFB49C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5AD6D09-BC58-4F3E-96A2-E85CC12FF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FF3FF9E-7C37-4561-A9A3-B68EF71C8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31AB69C-272E-4BDC-9104-D6CF9CCA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2BB3-8A61-4FB6-8FDB-4069DAFC59B3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838D771-B030-499F-B768-B2870E99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C87386D-8AA7-4151-8678-CDB9DA62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2C63CD45-5A87-4941-9208-037AA5BFE6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90" y="6345408"/>
            <a:ext cx="1102608" cy="387008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D9F857A8-988A-45A1-B788-8D63F04373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345408"/>
            <a:ext cx="1813693" cy="3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1558DD3-BA59-4603-B402-DE7A88F2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32974F-ED61-409C-8E97-8E91A1421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6B9C40B-ACAE-4097-8102-E98F8C3283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E2BB3-8A61-4FB6-8FDB-4069DAFC59B3}" type="datetimeFigureOut">
              <a:rPr lang="hu-HU" smtClean="0"/>
              <a:t>2022. 06. 07.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58B3700-2139-43E3-BDCB-9626224A3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61DEE20-D928-4D45-ADDC-579CDA491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E7A92-DD06-4467-A72C-18AAC6128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318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Exo Black" pitchFamily="2" charset="-18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SzPct val="80000"/>
        <a:buFont typeface="Wingdings" panose="05000000000000000000" pitchFamily="2" charset="2"/>
        <a:buChar char="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58763" algn="l" defTabSz="914400" rtl="0" eaLnBrk="1" latinLnBrk="0" hangingPunct="1">
        <a:lnSpc>
          <a:spcPct val="90000"/>
        </a:lnSpc>
        <a:spcBef>
          <a:spcPts val="500"/>
        </a:spcBef>
        <a:buClr>
          <a:srgbClr val="00B050"/>
        </a:buClr>
        <a:buSzPct val="80000"/>
        <a:buFont typeface="Wingdings" panose="05000000000000000000" pitchFamily="2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>
            <a:lumMod val="60000"/>
            <a:lumOff val="40000"/>
          </a:schemeClr>
        </a:buClr>
        <a:buSzPct val="80000"/>
        <a:buFont typeface="Wingdings" panose="05000000000000000000" pitchFamily="2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1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6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20684ECA-2E70-42F2-849A-65EBB4BC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DMC-képzés</a:t>
            </a:r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23FC88B-A52C-40D9-A665-0139875DA1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Mentori beszámoló</a:t>
            </a:r>
          </a:p>
          <a:p>
            <a:r>
              <a:rPr lang="hu-HU" dirty="0" smtClean="0"/>
              <a:t>OMTK</a:t>
            </a:r>
          </a:p>
          <a:p>
            <a:r>
              <a:rPr lang="hu-HU" dirty="0" smtClean="0"/>
              <a:t>Demeter Emőke és Hibácskó Gizella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29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8BEE8E-E2BE-4FC8-AA9C-52DEF0B6B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képzés körülményei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102445-23C8-4065-9001-04574FB77859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hu-HU" dirty="0" smtClean="0"/>
              <a:t>Partneriskola: Szent László Római Katolikus Teológiai Líceum, Nagyvárad</a:t>
            </a:r>
          </a:p>
          <a:p>
            <a:r>
              <a:rPr lang="hu-HU" dirty="0" smtClean="0"/>
              <a:t>A képzés tervezett időpontja: 2022. február 21. – március 13.</a:t>
            </a:r>
          </a:p>
          <a:p>
            <a:r>
              <a:rPr lang="hu-HU" dirty="0" smtClean="0"/>
              <a:t>Megvalósulás: 2022. február 21. – április 24.</a:t>
            </a:r>
          </a:p>
          <a:p>
            <a:r>
              <a:rPr lang="hu-HU" dirty="0" smtClean="0"/>
              <a:t>Nehézség: zsúfolt iskolai </a:t>
            </a:r>
            <a:r>
              <a:rPr lang="hu-HU" dirty="0" smtClean="0"/>
              <a:t>program a járványhelyzet megszűnése után</a:t>
            </a:r>
            <a:endParaRPr lang="hu-HU" dirty="0" smtClean="0"/>
          </a:p>
          <a:p>
            <a:r>
              <a:rPr lang="hu-HU" dirty="0" smtClean="0"/>
              <a:t>Munkamódszer:</a:t>
            </a:r>
          </a:p>
          <a:p>
            <a:pPr lvl="1"/>
            <a:r>
              <a:rPr lang="hu-HU" dirty="0" smtClean="0"/>
              <a:t>Mentori bemutató a honlapról, feladatokról</a:t>
            </a:r>
          </a:p>
          <a:p>
            <a:pPr lvl="1"/>
            <a:r>
              <a:rPr lang="hu-HU" dirty="0" smtClean="0"/>
              <a:t>Közös Google Drive felület létrehozása a haladás követése érdekében</a:t>
            </a:r>
          </a:p>
          <a:p>
            <a:pPr lvl="1"/>
            <a:r>
              <a:rPr lang="hu-HU" dirty="0" smtClean="0"/>
              <a:t>WhatsApp</a:t>
            </a:r>
            <a:r>
              <a:rPr lang="hu-HU" dirty="0"/>
              <a:t>-</a:t>
            </a:r>
            <a:r>
              <a:rPr lang="hu-HU" dirty="0" smtClean="0"/>
              <a:t>csoport létrehozása </a:t>
            </a:r>
            <a:r>
              <a:rPr lang="hu-HU" dirty="0" smtClean="0"/>
              <a:t>a gyors és hatékony kommunikációért</a:t>
            </a:r>
          </a:p>
        </p:txBody>
      </p:sp>
    </p:spTree>
    <p:extLst>
      <p:ext uri="{BB962C8B-B14F-4D97-AF65-F5344CB8AC3E}">
        <p14:creationId xmlns:p14="http://schemas.microsoft.com/office/powerpoint/2010/main" val="18677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3"/>
          </p:nvPr>
        </p:nvSpPr>
        <p:spPr>
          <a:xfrm>
            <a:off x="838199" y="1392195"/>
            <a:ext cx="10515599" cy="4784768"/>
          </a:xfrm>
        </p:spPr>
        <p:txBody>
          <a:bodyPr>
            <a:normAutofit/>
          </a:bodyPr>
          <a:lstStyle/>
          <a:p>
            <a:pPr lvl="0"/>
            <a:r>
              <a:rPr lang="hu-HU" sz="2400" dirty="0" smtClean="0"/>
              <a:t>A képzés résztvevői: </a:t>
            </a:r>
            <a:r>
              <a:rPr lang="hu-HU" sz="2400" dirty="0"/>
              <a:t>Albert </a:t>
            </a:r>
            <a:r>
              <a:rPr lang="hu-HU" sz="2400" dirty="0" smtClean="0"/>
              <a:t>Emese-Andrea, Borsi Bernadett, Csiger Krisztina, </a:t>
            </a:r>
            <a:r>
              <a:rPr lang="hu-HU" sz="2400" dirty="0" err="1" smtClean="0"/>
              <a:t>Dulau</a:t>
            </a:r>
            <a:r>
              <a:rPr lang="hu-HU" sz="2400" dirty="0" smtClean="0"/>
              <a:t> </a:t>
            </a:r>
            <a:r>
              <a:rPr lang="hu-HU" sz="2400" dirty="0" err="1" smtClean="0"/>
              <a:t>Dianna</a:t>
            </a:r>
            <a:r>
              <a:rPr lang="hu-HU" sz="2400" dirty="0" smtClean="0"/>
              <a:t>, </a:t>
            </a:r>
            <a:r>
              <a:rPr lang="hu-HU" sz="2400" dirty="0" err="1" smtClean="0"/>
              <a:t>Harácsek</a:t>
            </a:r>
            <a:r>
              <a:rPr lang="hu-HU" sz="2400" dirty="0" smtClean="0"/>
              <a:t> Klementina, </a:t>
            </a:r>
            <a:r>
              <a:rPr lang="hu-HU" sz="2400" dirty="0" err="1" smtClean="0"/>
              <a:t>Kele</a:t>
            </a:r>
            <a:r>
              <a:rPr lang="hu-HU" sz="2400" dirty="0" smtClean="0"/>
              <a:t> Tünde-Ilona, Konrád Katalin, Kovács Márta, Nagy Enikő, Palotás Zsuzsa, </a:t>
            </a:r>
            <a:r>
              <a:rPr lang="hu-HU" sz="2400" dirty="0" err="1" smtClean="0"/>
              <a:t>Rázmán</a:t>
            </a:r>
            <a:r>
              <a:rPr lang="hu-HU" sz="2400" dirty="0" smtClean="0"/>
              <a:t> Enikő – a Szent László Líceum tanárai</a:t>
            </a:r>
          </a:p>
          <a:p>
            <a:pPr lvl="0"/>
            <a:r>
              <a:rPr lang="hu-HU" sz="2400" dirty="0" smtClean="0"/>
              <a:t>Feladatvégzés:</a:t>
            </a:r>
          </a:p>
          <a:p>
            <a:pPr lvl="0"/>
            <a:endParaRPr lang="hu-HU" dirty="0"/>
          </a:p>
          <a:p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234136"/>
              </p:ext>
            </p:extLst>
          </p:nvPr>
        </p:nvGraphicFramePr>
        <p:xfrm>
          <a:off x="1322524" y="2946941"/>
          <a:ext cx="8917108" cy="331381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26326">
                  <a:extLst>
                    <a:ext uri="{9D8B030D-6E8A-4147-A177-3AD203B41FA5}">
                      <a16:colId xmlns:a16="http://schemas.microsoft.com/office/drawing/2014/main" val="2931993872"/>
                    </a:ext>
                  </a:extLst>
                </a:gridCol>
                <a:gridCol w="1952831">
                  <a:extLst>
                    <a:ext uri="{9D8B030D-6E8A-4147-A177-3AD203B41FA5}">
                      <a16:colId xmlns:a16="http://schemas.microsoft.com/office/drawing/2014/main" val="3653480421"/>
                    </a:ext>
                  </a:extLst>
                </a:gridCol>
                <a:gridCol w="1951847">
                  <a:extLst>
                    <a:ext uri="{9D8B030D-6E8A-4147-A177-3AD203B41FA5}">
                      <a16:colId xmlns:a16="http://schemas.microsoft.com/office/drawing/2014/main" val="4238349086"/>
                    </a:ext>
                  </a:extLst>
                </a:gridCol>
                <a:gridCol w="2786104">
                  <a:extLst>
                    <a:ext uri="{9D8B030D-6E8A-4147-A177-3AD203B41FA5}">
                      <a16:colId xmlns:a16="http://schemas.microsoft.com/office/drawing/2014/main" val="496674420"/>
                    </a:ext>
                  </a:extLst>
                </a:gridCol>
              </a:tblGrid>
              <a:tr h="74958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Feladat</a:t>
                      </a:r>
                      <a:endParaRPr lang="hu-HU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Elvégzett feladatok </a:t>
                      </a:r>
                      <a:r>
                        <a:rPr lang="hu-HU" sz="1800" dirty="0">
                          <a:effectLst/>
                        </a:rPr>
                        <a:t>száma </a:t>
                      </a:r>
                      <a:endParaRPr lang="hu-HU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Pontszámok</a:t>
                      </a:r>
                      <a:endParaRPr lang="hu-HU" sz="14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218092"/>
                  </a:ext>
                </a:extLst>
              </a:tr>
              <a:tr h="366318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Maximum</a:t>
                      </a:r>
                      <a:endParaRPr lang="hu-HU" sz="14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Csoportátlag</a:t>
                      </a:r>
                      <a:endParaRPr lang="hu-HU" sz="14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407899"/>
                  </a:ext>
                </a:extLst>
              </a:tr>
              <a:tr h="3663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1. feladat</a:t>
                      </a:r>
                      <a:endParaRPr lang="hu-HU" sz="14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10</a:t>
                      </a:r>
                      <a:endParaRPr lang="hu-HU" sz="14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25</a:t>
                      </a:r>
                      <a:endParaRPr lang="hu-HU" sz="14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21</a:t>
                      </a:r>
                      <a:endParaRPr lang="hu-HU" sz="14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8454259"/>
                  </a:ext>
                </a:extLst>
              </a:tr>
              <a:tr h="3663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2. feladat</a:t>
                      </a:r>
                      <a:endParaRPr lang="hu-HU" sz="14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9</a:t>
                      </a:r>
                      <a:endParaRPr lang="hu-HU" sz="14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15</a:t>
                      </a:r>
                      <a:endParaRPr lang="hu-HU" sz="14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11,36</a:t>
                      </a:r>
                      <a:endParaRPr lang="hu-HU" sz="14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1222503"/>
                  </a:ext>
                </a:extLst>
              </a:tr>
              <a:tr h="3663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3. feladat</a:t>
                      </a:r>
                      <a:endParaRPr lang="hu-HU" sz="14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10</a:t>
                      </a:r>
                      <a:endParaRPr lang="hu-HU" sz="14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30</a:t>
                      </a:r>
                      <a:endParaRPr lang="hu-HU" sz="14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25,18</a:t>
                      </a:r>
                      <a:endParaRPr lang="hu-HU" sz="14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5903284"/>
                  </a:ext>
                </a:extLst>
              </a:tr>
              <a:tr h="366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Fórumaktivitás </a:t>
                      </a:r>
                      <a:endParaRPr lang="hu-HU" sz="14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kb</a:t>
                      </a:r>
                      <a:r>
                        <a:rPr lang="hu-HU" sz="1800" dirty="0">
                          <a:effectLst/>
                        </a:rPr>
                        <a:t>. </a:t>
                      </a:r>
                      <a:r>
                        <a:rPr lang="hu-HU" sz="1800" dirty="0" smtClean="0">
                          <a:effectLst/>
                        </a:rPr>
                        <a:t>67</a:t>
                      </a:r>
                      <a:endParaRPr lang="hu-HU" sz="14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10</a:t>
                      </a:r>
                      <a:endParaRPr lang="hu-HU" sz="14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8</a:t>
                      </a:r>
                      <a:endParaRPr lang="hu-HU" sz="14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369204"/>
                  </a:ext>
                </a:extLst>
              </a:tr>
              <a:tr h="366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Csoportmunka</a:t>
                      </a:r>
                      <a:endParaRPr lang="hu-HU" sz="14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8</a:t>
                      </a:r>
                      <a:endParaRPr lang="hu-HU" sz="14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</a:t>
                      </a:r>
                      <a:endParaRPr lang="hu-HU" sz="14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12</a:t>
                      </a:r>
                      <a:endParaRPr lang="hu-HU" sz="14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4788464"/>
                  </a:ext>
                </a:extLst>
              </a:tr>
              <a:tr h="366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Összesen</a:t>
                      </a:r>
                      <a:endParaRPr lang="hu-HU" sz="14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100</a:t>
                      </a:r>
                      <a:endParaRPr lang="hu-HU" sz="1400" b="1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76,45</a:t>
                      </a:r>
                      <a:endParaRPr lang="hu-HU" sz="1400" b="1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228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8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hét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3"/>
          </p:nvPr>
        </p:nvSpPr>
        <p:spPr>
          <a:xfrm>
            <a:off x="838199" y="1334530"/>
            <a:ext cx="10515599" cy="4842433"/>
          </a:xfrm>
        </p:spPr>
        <p:txBody>
          <a:bodyPr/>
          <a:lstStyle/>
          <a:p>
            <a:r>
              <a:rPr lang="hu-HU" sz="2000" dirty="0"/>
              <a:t>A Szent László Római Katolikus Teológiai Líceum intézmény tanárai nyitottak a változásra és hajlandóak fejlődni, de szinte minden hozzászólásban megemlítik, hogy az interaktív feladatok elkészítése jóval </a:t>
            </a:r>
            <a:r>
              <a:rPr lang="hu-HU" sz="2000" dirty="0" smtClean="0"/>
              <a:t>időigényesebb </a:t>
            </a:r>
            <a:r>
              <a:rPr lang="hu-HU" sz="2000" dirty="0"/>
              <a:t>a hagyományos anyagok elkészítésénél</a:t>
            </a:r>
            <a:r>
              <a:rPr lang="hu-HU" sz="2000" dirty="0" smtClean="0"/>
              <a:t>.</a:t>
            </a:r>
          </a:p>
          <a:p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995827"/>
              </p:ext>
            </p:extLst>
          </p:nvPr>
        </p:nvGraphicFramePr>
        <p:xfrm>
          <a:off x="838199" y="2321681"/>
          <a:ext cx="10515601" cy="40702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4403">
                  <a:extLst>
                    <a:ext uri="{9D8B030D-6E8A-4147-A177-3AD203B41FA5}">
                      <a16:colId xmlns:a16="http://schemas.microsoft.com/office/drawing/2014/main" val="408709125"/>
                    </a:ext>
                  </a:extLst>
                </a:gridCol>
                <a:gridCol w="3505599">
                  <a:extLst>
                    <a:ext uri="{9D8B030D-6E8A-4147-A177-3AD203B41FA5}">
                      <a16:colId xmlns:a16="http://schemas.microsoft.com/office/drawing/2014/main" val="3744604516"/>
                    </a:ext>
                  </a:extLst>
                </a:gridCol>
                <a:gridCol w="3505599">
                  <a:extLst>
                    <a:ext uri="{9D8B030D-6E8A-4147-A177-3AD203B41FA5}">
                      <a16:colId xmlns:a16="http://schemas.microsoft.com/office/drawing/2014/main" val="2695941336"/>
                    </a:ext>
                  </a:extLst>
                </a:gridCol>
              </a:tblGrid>
              <a:tr h="485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Választott tanítás-tanulási módszer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Választott értékelési módszer</a:t>
                      </a:r>
                      <a:endParaRPr lang="hu-HU" sz="16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Válaszotott</a:t>
                      </a:r>
                      <a:endParaRPr lang="hu-H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innovat</a:t>
                      </a:r>
                      <a:r>
                        <a:rPr lang="hu-HU" sz="1800" dirty="0" smtClean="0">
                          <a:effectLst/>
                        </a:rPr>
                        <a:t>í</a:t>
                      </a:r>
                      <a:r>
                        <a:rPr lang="it-IT" sz="1800" dirty="0" smtClean="0">
                          <a:effectLst/>
                        </a:rPr>
                        <a:t>v </a:t>
                      </a:r>
                      <a:r>
                        <a:rPr lang="it-IT" sz="1800" dirty="0">
                          <a:effectLst/>
                        </a:rPr>
                        <a:t>technika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648712"/>
                  </a:ext>
                </a:extLst>
              </a:tr>
              <a:tr h="2426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Fordított tanterem </a:t>
                      </a:r>
                      <a:r>
                        <a:rPr lang="hu-HU" sz="1800" dirty="0" smtClean="0">
                          <a:effectLst/>
                        </a:rPr>
                        <a:t>(4)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Google </a:t>
                      </a:r>
                      <a:r>
                        <a:rPr lang="hu-HU" sz="1800" dirty="0" err="1">
                          <a:effectLst/>
                        </a:rPr>
                        <a:t>Forms</a:t>
                      </a:r>
                      <a:r>
                        <a:rPr lang="hu-HU" sz="1800" dirty="0">
                          <a:effectLst/>
                        </a:rPr>
                        <a:t> (3</a:t>
                      </a:r>
                      <a:r>
                        <a:rPr lang="hu-HU" sz="1800" dirty="0" smtClean="0">
                          <a:effectLst/>
                        </a:rPr>
                        <a:t>)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err="1">
                          <a:effectLst/>
                        </a:rPr>
                        <a:t>Brainstorming</a:t>
                      </a:r>
                      <a:r>
                        <a:rPr lang="hu-HU" sz="1800" dirty="0">
                          <a:effectLst/>
                        </a:rPr>
                        <a:t> </a:t>
                      </a:r>
                      <a:r>
                        <a:rPr lang="hu-HU" sz="1800" dirty="0" smtClean="0">
                          <a:effectLst/>
                        </a:rPr>
                        <a:t>(8)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6288182"/>
                  </a:ext>
                </a:extLst>
              </a:tr>
              <a:tr h="485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Csoportmunka (2)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Társértékelés (3)</a:t>
                      </a:r>
                      <a:endParaRPr lang="hu-HU" sz="16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Állóképek, szoborcsoportok technikája (1)</a:t>
                      </a:r>
                      <a:endParaRPr lang="hu-HU" sz="16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3287529"/>
                  </a:ext>
                </a:extLst>
              </a:tr>
              <a:tr h="4432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Élményalapú tanulás </a:t>
                      </a:r>
                      <a:r>
                        <a:rPr lang="hu-HU" sz="1800" dirty="0" smtClean="0">
                          <a:effectLst/>
                        </a:rPr>
                        <a:t>(2)</a:t>
                      </a:r>
                      <a:r>
                        <a:rPr lang="it-IT" sz="1800" dirty="0">
                          <a:effectLst/>
                        </a:rPr>
                        <a:t> 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Önértékelés (2)</a:t>
                      </a:r>
                      <a:endParaRPr lang="hu-HU" sz="16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Brainwriting (1)</a:t>
                      </a:r>
                      <a:endParaRPr lang="hu-HU" sz="16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3925834"/>
                  </a:ext>
                </a:extLst>
              </a:tr>
              <a:tr h="7504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Felfedeztető és kutatásalapú tanulás (1</a:t>
                      </a:r>
                      <a:r>
                        <a:rPr lang="hu-HU" sz="1800" dirty="0" smtClean="0">
                          <a:effectLst/>
                        </a:rPr>
                        <a:t>)</a:t>
                      </a:r>
                      <a:r>
                        <a:rPr lang="it-IT" sz="1800" dirty="0">
                          <a:effectLst/>
                        </a:rPr>
                        <a:t> 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Gyakorlati munka értékelése (1)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Forrásoktól a csillagokig (1)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0993918"/>
                  </a:ext>
                </a:extLst>
              </a:tr>
              <a:tr h="485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Kooperatív módszer (1</a:t>
                      </a:r>
                      <a:r>
                        <a:rPr lang="hu-HU" sz="1800" dirty="0" smtClean="0">
                          <a:effectLst/>
                        </a:rPr>
                        <a:t>)</a:t>
                      </a:r>
                      <a:r>
                        <a:rPr lang="it-IT" sz="1800" dirty="0">
                          <a:effectLst/>
                        </a:rPr>
                        <a:t> 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 </a:t>
                      </a:r>
                      <a:r>
                        <a:rPr lang="hu-HU" sz="1800" kern="1200" dirty="0" smtClean="0">
                          <a:effectLst/>
                        </a:rPr>
                        <a:t>Portfólió értékelés (2)</a:t>
                      </a:r>
                      <a:endParaRPr lang="hu-H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SWOT elemzés (1)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8623826"/>
                  </a:ext>
                </a:extLst>
              </a:tr>
              <a:tr h="438444"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err="1">
                          <a:effectLst/>
                        </a:rPr>
                        <a:t>Livresq</a:t>
                      </a:r>
                      <a:r>
                        <a:rPr lang="hu-HU" sz="1800" dirty="0">
                          <a:effectLst/>
                        </a:rPr>
                        <a:t> (1</a:t>
                      </a:r>
                      <a:r>
                        <a:rPr lang="hu-HU" sz="1800" dirty="0" smtClean="0">
                          <a:effectLst/>
                        </a:rPr>
                        <a:t>)</a:t>
                      </a:r>
                      <a:endParaRPr lang="hu-HU" sz="1600" dirty="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0237029"/>
                  </a:ext>
                </a:extLst>
              </a:tr>
              <a:tr h="485328"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1F2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err="1" smtClean="0">
                          <a:effectLst/>
                        </a:rPr>
                        <a:t>Padlet</a:t>
                      </a:r>
                      <a:r>
                        <a:rPr lang="hu-HU" sz="2000" dirty="0" smtClean="0">
                          <a:effectLst/>
                        </a:rPr>
                        <a:t> (1)</a:t>
                      </a:r>
                      <a:endParaRPr lang="hu-HU" sz="20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6193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4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hét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Választott eszközök:</a:t>
            </a:r>
          </a:p>
          <a:p>
            <a:pPr lvl="1"/>
            <a:r>
              <a:rPr lang="hu-HU" dirty="0"/>
              <a:t>4 megjelölés:</a:t>
            </a:r>
            <a:r>
              <a:rPr lang="hu-HU" sz="1600" dirty="0"/>
              <a:t> </a:t>
            </a:r>
            <a:r>
              <a:rPr lang="hu-HU" dirty="0" err="1"/>
              <a:t>Kahoot</a:t>
            </a:r>
            <a:r>
              <a:rPr lang="hu-HU" dirty="0"/>
              <a:t>, Wordart</a:t>
            </a:r>
            <a:endParaRPr lang="hu-HU" sz="1600" i="1" dirty="0"/>
          </a:p>
          <a:p>
            <a:pPr lvl="1"/>
            <a:r>
              <a:rPr lang="hu-HU" dirty="0"/>
              <a:t>3 megjelölés: Google </a:t>
            </a:r>
            <a:r>
              <a:rPr lang="hu-HU" dirty="0" err="1"/>
              <a:t>Forms</a:t>
            </a:r>
            <a:r>
              <a:rPr lang="hu-HU" dirty="0"/>
              <a:t>, Tankockák (</a:t>
            </a:r>
            <a:r>
              <a:rPr lang="hu-HU" dirty="0" err="1"/>
              <a:t>Learningapps</a:t>
            </a:r>
            <a:r>
              <a:rPr lang="hu-HU" dirty="0"/>
              <a:t>)</a:t>
            </a:r>
            <a:endParaRPr lang="hu-HU" sz="1600" i="1" dirty="0"/>
          </a:p>
          <a:p>
            <a:pPr lvl="1"/>
            <a:r>
              <a:rPr lang="hu-HU" dirty="0"/>
              <a:t>1 megjelölés: </a:t>
            </a:r>
            <a:r>
              <a:rPr lang="hu-HU" dirty="0" err="1"/>
              <a:t>Bandicam</a:t>
            </a:r>
            <a:r>
              <a:rPr lang="hu-HU" dirty="0"/>
              <a:t>, </a:t>
            </a:r>
            <a:r>
              <a:rPr lang="hu-HU" dirty="0" err="1"/>
              <a:t>Biteable</a:t>
            </a:r>
            <a:r>
              <a:rPr lang="hu-HU" dirty="0"/>
              <a:t>, Google-tanterem, H5P, </a:t>
            </a:r>
            <a:r>
              <a:rPr lang="hu-HU" dirty="0" err="1"/>
              <a:t>Inkscape</a:t>
            </a:r>
            <a:r>
              <a:rPr lang="hu-HU" dirty="0"/>
              <a:t>, </a:t>
            </a:r>
            <a:r>
              <a:rPr lang="hu-HU" dirty="0" err="1"/>
              <a:t>Livresq</a:t>
            </a:r>
            <a:r>
              <a:rPr lang="hu-HU" dirty="0"/>
              <a:t>, </a:t>
            </a:r>
            <a:r>
              <a:rPr lang="hu-HU" dirty="0" err="1"/>
              <a:t>Mentimeter</a:t>
            </a:r>
            <a:r>
              <a:rPr lang="hu-HU" dirty="0"/>
              <a:t>, </a:t>
            </a:r>
            <a:r>
              <a:rPr lang="hu-HU" dirty="0" err="1"/>
              <a:t>Moodle</a:t>
            </a:r>
            <a:r>
              <a:rPr lang="hu-HU" dirty="0"/>
              <a:t>, </a:t>
            </a:r>
            <a:r>
              <a:rPr lang="hu-HU" dirty="0" err="1"/>
              <a:t>Padlet</a:t>
            </a:r>
            <a:r>
              <a:rPr lang="hu-HU" dirty="0"/>
              <a:t>, </a:t>
            </a:r>
            <a:r>
              <a:rPr lang="hu-HU" dirty="0" err="1"/>
              <a:t>Quizizz</a:t>
            </a:r>
            <a:r>
              <a:rPr lang="hu-HU" dirty="0"/>
              <a:t>, </a:t>
            </a:r>
            <a:r>
              <a:rPr lang="hu-HU" dirty="0" err="1"/>
              <a:t>Quizlet</a:t>
            </a:r>
            <a:r>
              <a:rPr lang="hu-HU" dirty="0"/>
              <a:t>, </a:t>
            </a:r>
            <a:r>
              <a:rPr lang="hu-HU" dirty="0" err="1"/>
              <a:t>Sway</a:t>
            </a:r>
            <a:r>
              <a:rPr lang="hu-HU" dirty="0"/>
              <a:t>, </a:t>
            </a:r>
            <a:r>
              <a:rPr lang="hu-HU" dirty="0" smtClean="0"/>
              <a:t>WordWall</a:t>
            </a:r>
          </a:p>
          <a:p>
            <a:r>
              <a:rPr lang="hu-HU" dirty="0" smtClean="0"/>
              <a:t>Célok: </a:t>
            </a:r>
            <a:endParaRPr lang="hu-HU" dirty="0"/>
          </a:p>
          <a:p>
            <a:pPr lvl="1"/>
            <a:r>
              <a:rPr lang="hu-HU" dirty="0"/>
              <a:t>információk kiemelése és rendszerezése</a:t>
            </a:r>
            <a:endParaRPr lang="hu-HU" i="1" dirty="0"/>
          </a:p>
          <a:p>
            <a:pPr lvl="1"/>
            <a:r>
              <a:rPr lang="hu-HU" dirty="0"/>
              <a:t>a vizuális megjelenés módja segít a fogalmak jobb rögzítésében, a kulcsfogalmak kiemelésére, összegzésére</a:t>
            </a:r>
            <a:endParaRPr lang="hu-HU" i="1" dirty="0"/>
          </a:p>
          <a:p>
            <a:pPr lvl="1"/>
            <a:r>
              <a:rPr lang="hu-HU" dirty="0"/>
              <a:t>a </a:t>
            </a:r>
            <a:r>
              <a:rPr lang="hu-HU" dirty="0" smtClean="0"/>
              <a:t>kvízkérdések </a:t>
            </a:r>
            <a:r>
              <a:rPr lang="hu-HU" dirty="0"/>
              <a:t>fenntartják az érdeklődést és rögzítik a fontos részleteket</a:t>
            </a:r>
            <a:endParaRPr lang="hu-HU" i="1" dirty="0"/>
          </a:p>
          <a:p>
            <a:pPr lvl="1"/>
            <a:r>
              <a:rPr lang="hu-HU" dirty="0"/>
              <a:t>a digitális kvíz jobban felkelti a diákok érdeklődését és felgyorsítja a kvíz kitöltését és ellenőrzését is</a:t>
            </a:r>
            <a:endParaRPr lang="hu-HU" i="1" dirty="0"/>
          </a:p>
          <a:p>
            <a:pPr lvl="1"/>
            <a:r>
              <a:rPr lang="hu-HU" dirty="0"/>
              <a:t>versenyhelyzetet teremt így jó motiváló tényező, azonnali </a:t>
            </a:r>
            <a:r>
              <a:rPr lang="hu-HU" dirty="0" err="1"/>
              <a:t>feedback</a:t>
            </a:r>
            <a:r>
              <a:rPr lang="hu-HU" dirty="0"/>
              <a:t>-et, visszacsatolást biztosít</a:t>
            </a:r>
          </a:p>
        </p:txBody>
      </p:sp>
    </p:spTree>
    <p:extLst>
      <p:ext uri="{BB962C8B-B14F-4D97-AF65-F5344CB8AC3E}">
        <p14:creationId xmlns:p14="http://schemas.microsoft.com/office/powerpoint/2010/main" val="32156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hét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3"/>
          </p:nvPr>
        </p:nvSpPr>
        <p:spPr>
          <a:xfrm>
            <a:off x="838199" y="1540476"/>
            <a:ext cx="10515599" cy="4636487"/>
          </a:xfrm>
        </p:spPr>
        <p:txBody>
          <a:bodyPr>
            <a:normAutofit/>
          </a:bodyPr>
          <a:lstStyle/>
          <a:p>
            <a:r>
              <a:rPr lang="hu-HU" b="1" dirty="0"/>
              <a:t>A DMC-n közzétett lecke/projekttervek száma: </a:t>
            </a:r>
            <a:r>
              <a:rPr lang="hu-HU" b="1" dirty="0" smtClean="0"/>
              <a:t>10</a:t>
            </a:r>
            <a:endParaRPr lang="hu-HU" b="1" dirty="0" smtClean="0"/>
          </a:p>
          <a:p>
            <a:pPr lvl="1"/>
            <a:r>
              <a:rPr lang="hu-HU" b="1" dirty="0"/>
              <a:t>Albert Andrea</a:t>
            </a:r>
            <a:r>
              <a:rPr lang="hu-HU" dirty="0"/>
              <a:t>: </a:t>
            </a:r>
            <a:r>
              <a:rPr lang="hu-HU" i="1" dirty="0"/>
              <a:t>Könyvelési elemzés</a:t>
            </a:r>
            <a:r>
              <a:rPr lang="hu-HU" dirty="0"/>
              <a:t> (50 perc</a:t>
            </a:r>
            <a:r>
              <a:rPr lang="hu-HU" dirty="0" smtClean="0"/>
              <a:t>)</a:t>
            </a:r>
          </a:p>
          <a:p>
            <a:pPr lvl="1"/>
            <a:r>
              <a:rPr lang="hu-HU" b="1" dirty="0"/>
              <a:t>Borsi Bernadett</a:t>
            </a:r>
            <a:r>
              <a:rPr lang="hu-HU" dirty="0"/>
              <a:t>: </a:t>
            </a:r>
            <a:r>
              <a:rPr lang="hu-HU" i="1" dirty="0" err="1"/>
              <a:t>Water</a:t>
            </a:r>
            <a:r>
              <a:rPr lang="hu-HU" i="1" dirty="0"/>
              <a:t>, </a:t>
            </a:r>
            <a:r>
              <a:rPr lang="hu-HU" i="1" dirty="0" err="1"/>
              <a:t>water</a:t>
            </a:r>
            <a:r>
              <a:rPr lang="hu-HU" i="1" dirty="0"/>
              <a:t> </a:t>
            </a:r>
            <a:r>
              <a:rPr lang="hu-HU" i="1" dirty="0" err="1"/>
              <a:t>everywhere</a:t>
            </a:r>
            <a:r>
              <a:rPr lang="hu-HU" dirty="0"/>
              <a:t> (50 perc</a:t>
            </a:r>
            <a:r>
              <a:rPr lang="hu-HU" dirty="0" smtClean="0"/>
              <a:t>)</a:t>
            </a:r>
          </a:p>
          <a:p>
            <a:pPr lvl="1"/>
            <a:r>
              <a:rPr lang="hu-HU" b="1" dirty="0"/>
              <a:t>Csiger Krisztina</a:t>
            </a:r>
            <a:r>
              <a:rPr lang="hu-HU" dirty="0"/>
              <a:t>: </a:t>
            </a:r>
            <a:r>
              <a:rPr lang="hu-HU" i="1" dirty="0"/>
              <a:t>Valutapiac</a:t>
            </a:r>
            <a:r>
              <a:rPr lang="hu-HU" dirty="0"/>
              <a:t> (50 perc</a:t>
            </a:r>
            <a:r>
              <a:rPr lang="hu-HU" dirty="0" smtClean="0"/>
              <a:t>)</a:t>
            </a:r>
          </a:p>
          <a:p>
            <a:pPr lvl="1"/>
            <a:r>
              <a:rPr lang="hu-HU" b="1" dirty="0" err="1"/>
              <a:t>Dulău</a:t>
            </a:r>
            <a:r>
              <a:rPr lang="hu-HU" b="1" dirty="0"/>
              <a:t> </a:t>
            </a:r>
            <a:r>
              <a:rPr lang="hu-HU" b="1" dirty="0" err="1"/>
              <a:t>Dianna</a:t>
            </a:r>
            <a:r>
              <a:rPr lang="hu-HU" dirty="0"/>
              <a:t>: </a:t>
            </a:r>
            <a:r>
              <a:rPr lang="hu-HU" i="1" dirty="0"/>
              <a:t>Bakteriális fertőzések</a:t>
            </a:r>
            <a:r>
              <a:rPr lang="hu-HU" dirty="0"/>
              <a:t> (50 perc</a:t>
            </a:r>
            <a:r>
              <a:rPr lang="hu-HU" dirty="0" smtClean="0"/>
              <a:t>)</a:t>
            </a:r>
          </a:p>
          <a:p>
            <a:pPr lvl="1"/>
            <a:r>
              <a:rPr lang="hu-HU" b="1" dirty="0" err="1" smtClean="0"/>
              <a:t>Harácsek</a:t>
            </a:r>
            <a:r>
              <a:rPr lang="hu-HU" b="1" dirty="0" smtClean="0"/>
              <a:t> </a:t>
            </a:r>
            <a:r>
              <a:rPr lang="hu-HU" b="1" dirty="0"/>
              <a:t>Klementina</a:t>
            </a:r>
            <a:r>
              <a:rPr lang="hu-HU" dirty="0"/>
              <a:t>: </a:t>
            </a:r>
            <a:r>
              <a:rPr lang="hu-HU" i="1" dirty="0"/>
              <a:t>Egyszerű áramkörök jellemzőinek mérése</a:t>
            </a:r>
            <a:r>
              <a:rPr lang="hu-HU" dirty="0"/>
              <a:t> (1 óra</a:t>
            </a:r>
            <a:r>
              <a:rPr lang="hu-HU" dirty="0" smtClean="0"/>
              <a:t>)</a:t>
            </a:r>
          </a:p>
          <a:p>
            <a:pPr lvl="1"/>
            <a:r>
              <a:rPr lang="hu-HU" b="1" dirty="0" err="1"/>
              <a:t>Kele</a:t>
            </a:r>
            <a:r>
              <a:rPr lang="hu-HU" b="1" dirty="0"/>
              <a:t> Tünde</a:t>
            </a:r>
            <a:r>
              <a:rPr lang="hu-HU" dirty="0"/>
              <a:t>: </a:t>
            </a:r>
            <a:r>
              <a:rPr lang="hu-HU" i="1" dirty="0"/>
              <a:t>Másodlagos </a:t>
            </a:r>
            <a:r>
              <a:rPr lang="hu-HU" i="1" dirty="0" smtClean="0"/>
              <a:t>információforrások </a:t>
            </a:r>
            <a:r>
              <a:rPr lang="hu-HU" i="1" dirty="0"/>
              <a:t>típusai</a:t>
            </a:r>
            <a:r>
              <a:rPr lang="hu-HU" dirty="0"/>
              <a:t> (1 óra</a:t>
            </a:r>
            <a:r>
              <a:rPr lang="hu-HU" dirty="0" smtClean="0"/>
              <a:t>)</a:t>
            </a:r>
          </a:p>
          <a:p>
            <a:pPr lvl="1"/>
            <a:r>
              <a:rPr lang="hu-HU" b="1" dirty="0"/>
              <a:t>Kovács Márta</a:t>
            </a:r>
            <a:r>
              <a:rPr lang="hu-HU" dirty="0"/>
              <a:t>: </a:t>
            </a:r>
            <a:r>
              <a:rPr lang="hu-HU" i="1" dirty="0" err="1"/>
              <a:t>Großwardein</a:t>
            </a:r>
            <a:r>
              <a:rPr lang="hu-HU" dirty="0"/>
              <a:t> (3 foglalkozás</a:t>
            </a:r>
            <a:r>
              <a:rPr lang="hu-HU" dirty="0" smtClean="0"/>
              <a:t>)</a:t>
            </a:r>
          </a:p>
          <a:p>
            <a:pPr lvl="1"/>
            <a:r>
              <a:rPr lang="hu-HU" b="1" dirty="0"/>
              <a:t>Nagy Enikő</a:t>
            </a:r>
            <a:r>
              <a:rPr lang="hu-HU" dirty="0"/>
              <a:t>: </a:t>
            </a:r>
            <a:r>
              <a:rPr lang="hu-HU" i="1" dirty="0"/>
              <a:t>Egy zarándoklat pénzügyi megtervezése</a:t>
            </a:r>
            <a:r>
              <a:rPr lang="hu-HU" dirty="0"/>
              <a:t> (5 foglalkozás</a:t>
            </a:r>
            <a:r>
              <a:rPr lang="hu-HU" dirty="0" smtClean="0"/>
              <a:t>)</a:t>
            </a:r>
          </a:p>
          <a:p>
            <a:pPr lvl="1"/>
            <a:r>
              <a:rPr lang="hu-HU" b="1" dirty="0"/>
              <a:t>Palotás Zsuzsa</a:t>
            </a:r>
            <a:r>
              <a:rPr lang="hu-HU" dirty="0"/>
              <a:t>: </a:t>
            </a:r>
            <a:r>
              <a:rPr lang="hu-HU" i="1" dirty="0"/>
              <a:t>A ballada műfaji sajátosságai</a:t>
            </a:r>
            <a:r>
              <a:rPr lang="hu-HU" dirty="0"/>
              <a:t> (45 perc</a:t>
            </a:r>
            <a:r>
              <a:rPr lang="hu-HU" dirty="0" smtClean="0"/>
              <a:t>)</a:t>
            </a:r>
          </a:p>
          <a:p>
            <a:pPr lvl="1"/>
            <a:r>
              <a:rPr lang="hu-HU" b="1" dirty="0" err="1"/>
              <a:t>Rázmán</a:t>
            </a:r>
            <a:r>
              <a:rPr lang="hu-HU" b="1" dirty="0"/>
              <a:t> Enikő</a:t>
            </a:r>
            <a:r>
              <a:rPr lang="hu-HU" dirty="0"/>
              <a:t>: </a:t>
            </a:r>
            <a:r>
              <a:rPr lang="hu-HU" i="1" dirty="0"/>
              <a:t>Örkény: Gondolatok a pincében</a:t>
            </a:r>
            <a:r>
              <a:rPr lang="hu-HU" dirty="0"/>
              <a:t> (50 perc)</a:t>
            </a:r>
          </a:p>
        </p:txBody>
      </p:sp>
    </p:spTree>
    <p:extLst>
      <p:ext uri="{BB962C8B-B14F-4D97-AF65-F5344CB8AC3E}">
        <p14:creationId xmlns:p14="http://schemas.microsoft.com/office/powerpoint/2010/main" val="331187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Cselekvési terv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3"/>
          </p:nvPr>
        </p:nvSpPr>
        <p:spPr>
          <a:xfrm>
            <a:off x="838199" y="1507524"/>
            <a:ext cx="10515599" cy="4669439"/>
          </a:xfrm>
        </p:spPr>
        <p:txBody>
          <a:bodyPr/>
          <a:lstStyle/>
          <a:p>
            <a:r>
              <a:rPr lang="hu-HU" dirty="0"/>
              <a:t>szándékukban áll a DMC felületet adattárként vagy </a:t>
            </a:r>
            <a:r>
              <a:rPr lang="hu-HU" dirty="0" smtClean="0"/>
              <a:t>inspirációforrásként </a:t>
            </a:r>
            <a:r>
              <a:rPr lang="hu-HU" dirty="0"/>
              <a:t>használni a további </a:t>
            </a:r>
            <a:r>
              <a:rPr lang="hu-HU" dirty="0" smtClean="0"/>
              <a:t>munkához</a:t>
            </a:r>
          </a:p>
          <a:p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667500"/>
              </p:ext>
            </p:extLst>
          </p:nvPr>
        </p:nvGraphicFramePr>
        <p:xfrm>
          <a:off x="1120345" y="2334842"/>
          <a:ext cx="9102811" cy="3842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04119">
                  <a:extLst>
                    <a:ext uri="{9D8B030D-6E8A-4147-A177-3AD203B41FA5}">
                      <a16:colId xmlns:a16="http://schemas.microsoft.com/office/drawing/2014/main" val="4003540539"/>
                    </a:ext>
                  </a:extLst>
                </a:gridCol>
                <a:gridCol w="2698692">
                  <a:extLst>
                    <a:ext uri="{9D8B030D-6E8A-4147-A177-3AD203B41FA5}">
                      <a16:colId xmlns:a16="http://schemas.microsoft.com/office/drawing/2014/main" val="920726005"/>
                    </a:ext>
                  </a:extLst>
                </a:gridCol>
              </a:tblGrid>
              <a:tr h="38421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Módszer, digitális eszköz, gyűjtőoldal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Workshopok száma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3149407"/>
                  </a:ext>
                </a:extLst>
              </a:tr>
              <a:tr h="38421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Projektmódszer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1040347"/>
                  </a:ext>
                </a:extLst>
              </a:tr>
              <a:tr h="38421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Fordított tanterem módszer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41253"/>
                  </a:ext>
                </a:extLst>
              </a:tr>
              <a:tr h="38421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Értékelési módszerek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6666494"/>
                  </a:ext>
                </a:extLst>
              </a:tr>
              <a:tr h="38421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Videókészítő, szerkesztő eszközök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6733222"/>
                  </a:ext>
                </a:extLst>
              </a:tr>
              <a:tr h="38421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H5P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3557882"/>
                  </a:ext>
                </a:extLst>
              </a:tr>
              <a:tr h="38421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hu-HU" sz="2000" dirty="0" err="1">
                          <a:effectLst/>
                        </a:rPr>
                        <a:t>Kahoot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9406483"/>
                  </a:ext>
                </a:extLst>
              </a:tr>
              <a:tr h="38421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Redmenta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864208"/>
                  </a:ext>
                </a:extLst>
              </a:tr>
              <a:tr h="38421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hu-HU" sz="2000" dirty="0" err="1">
                          <a:effectLst/>
                        </a:rPr>
                        <a:t>Geogebra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4884953"/>
                  </a:ext>
                </a:extLst>
              </a:tr>
              <a:tr h="384212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hu-HU" sz="2000" dirty="0" err="1">
                          <a:effectLst/>
                        </a:rPr>
                        <a:t>WordArt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1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6899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1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DMC platform és a képzés értékelése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Heten töltötték ki az értékelő kérdőívet</a:t>
            </a:r>
          </a:p>
          <a:p>
            <a:r>
              <a:rPr lang="hu-HU" dirty="0"/>
              <a:t>Általában pozitívan állnak a platformhoz és az általa nyújtott szolgáltatásokhoz:</a:t>
            </a:r>
          </a:p>
          <a:p>
            <a:pPr lvl="1"/>
            <a:r>
              <a:rPr lang="hu-HU" i="1" dirty="0"/>
              <a:t>„Hiánypótló ez a weboldal. Számos eszköz, gyűjtőoldal és tartalom van rajta, ami egy biztos forrás.”</a:t>
            </a:r>
          </a:p>
          <a:p>
            <a:pPr lvl="1"/>
            <a:r>
              <a:rPr lang="hu-HU" i="1" dirty="0"/>
              <a:t>„Gratulálok azoknak, akik munkát fektettek a weboldal készítésébe. Köszönet a lehetőségért.”</a:t>
            </a:r>
          </a:p>
          <a:p>
            <a:r>
              <a:rPr lang="hu-HU" dirty="0" smtClean="0"/>
              <a:t>Javaslatok a fejlesztésre:</a:t>
            </a:r>
          </a:p>
          <a:p>
            <a:pPr lvl="1"/>
            <a:r>
              <a:rPr lang="hu-HU" i="1" dirty="0" smtClean="0"/>
              <a:t>„Az </a:t>
            </a:r>
            <a:r>
              <a:rPr lang="hu-HU" i="1" dirty="0"/>
              <a:t>igényelt új tartalmak </a:t>
            </a:r>
            <a:r>
              <a:rPr lang="hu-HU" i="1" dirty="0" smtClean="0"/>
              <a:t>elkészítése”</a:t>
            </a:r>
            <a:endParaRPr lang="hu-HU" sz="1600" i="1" dirty="0"/>
          </a:p>
          <a:p>
            <a:pPr lvl="1"/>
            <a:r>
              <a:rPr lang="hu-HU" i="1" dirty="0" smtClean="0"/>
              <a:t>„Lehetőséget </a:t>
            </a:r>
            <a:r>
              <a:rPr lang="hu-HU" i="1" dirty="0"/>
              <a:t>teremteni a </a:t>
            </a:r>
            <a:r>
              <a:rPr lang="hu-HU" i="1" dirty="0" smtClean="0"/>
              <a:t>tartalomfejlesztésre”</a:t>
            </a:r>
            <a:endParaRPr lang="hu-HU" sz="1600" i="1" dirty="0"/>
          </a:p>
          <a:p>
            <a:pPr lvl="1"/>
            <a:r>
              <a:rPr lang="hu-HU" i="1" dirty="0" smtClean="0"/>
              <a:t>„Több </a:t>
            </a:r>
            <a:r>
              <a:rPr lang="hu-HU" i="1" dirty="0"/>
              <a:t>tantárgyhoz kapcsolódó példák </a:t>
            </a:r>
            <a:r>
              <a:rPr lang="hu-HU" i="1" dirty="0" smtClean="0"/>
              <a:t>feltöltése”</a:t>
            </a:r>
          </a:p>
        </p:txBody>
      </p:sp>
    </p:spTree>
    <p:extLst>
      <p:ext uri="{BB962C8B-B14F-4D97-AF65-F5344CB8AC3E}">
        <p14:creationId xmlns:p14="http://schemas.microsoft.com/office/powerpoint/2010/main" val="19268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637</Words>
  <Application>Microsoft Office PowerPoint</Application>
  <PresentationFormat>Szélesvásznú</PresentationFormat>
  <Paragraphs>125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Wingdings</vt:lpstr>
      <vt:lpstr>Calibri</vt:lpstr>
      <vt:lpstr>Exo Black</vt:lpstr>
      <vt:lpstr>Exo</vt:lpstr>
      <vt:lpstr>Arial</vt:lpstr>
      <vt:lpstr>Times New Roman</vt:lpstr>
      <vt:lpstr>Office-téma</vt:lpstr>
      <vt:lpstr>PowerPoint-bemutató</vt:lpstr>
      <vt:lpstr>DMC-képzés</vt:lpstr>
      <vt:lpstr>A képzés körülményei</vt:lpstr>
      <vt:lpstr>Adatok</vt:lpstr>
      <vt:lpstr>1. hét</vt:lpstr>
      <vt:lpstr>2. hét</vt:lpstr>
      <vt:lpstr>3. hét</vt:lpstr>
      <vt:lpstr>Cselekvési terv</vt:lpstr>
      <vt:lpstr>A DMC platform és a képzés értékelése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Culture for the 21st Century Vocational Education</dc:title>
  <dc:creator>Gábor Lajtos</dc:creator>
  <cp:lastModifiedBy>Emoke</cp:lastModifiedBy>
  <cp:revision>35</cp:revision>
  <dcterms:created xsi:type="dcterms:W3CDTF">2020-10-01T13:18:12Z</dcterms:created>
  <dcterms:modified xsi:type="dcterms:W3CDTF">2022-06-07T11:08:38Z</dcterms:modified>
</cp:coreProperties>
</file>