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12192000" cy="6858000"/>
  <p:notesSz cx="6858000" cy="9144000"/>
  <p:embeddedFontLst>
    <p:embeddedFont>
      <p:font typeface="Exo" panose="020B0604020202020204" charset="-18"/>
      <p:regular r:id="rId12"/>
      <p:bold r:id="rId13"/>
      <p:italic r:id="rId14"/>
      <p:boldItalic r:id="rId15"/>
    </p:embeddedFont>
    <p:embeddedFont>
      <p:font typeface="Exo Black" panose="020B0604020202020204" charset="-18"/>
      <p:bold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8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362F693-47B1-4809-8603-DE4239EBD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FE4EB259-3FC4-41CB-BF69-46F3EA962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A0FBE45E-E8A3-4C2D-9C85-182830B2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F08C6B7E-F530-437F-8CB2-DC8334772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35697C96-6814-472C-8374-76607DCF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76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1B2BCA7-9CDC-49E1-89B4-74B10854D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ED11FA6D-980A-4105-A1BF-E67F1D0A0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A461996-2F3D-456B-8730-E8DFCFF7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42A20D98-733D-4668-9747-23655285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FCD7F89-A44D-48BC-853C-E088B099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63144C3C-A8D7-41CB-BCE3-8C790899B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90" y="6345408"/>
            <a:ext cx="1102608" cy="387008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BC1DCD8C-25AB-44F1-BECC-23988EB5F6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345408"/>
            <a:ext cx="1813693" cy="3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8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2B9BA4A5-07D9-4365-8D3A-68C6BC9CF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94A459FD-65EC-49F2-8452-37646820D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AEB08167-6310-4467-894C-CFD350870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D04C2A5-FAFD-4859-B950-E081AE9A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3E9E1F36-F22A-4533-8CAE-A45CF4C2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30481E31-F9A5-4CA2-8874-BA488B28B7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90" y="6345408"/>
            <a:ext cx="1102608" cy="387008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88039C73-04B4-4DFB-885B-21B5DDEEC0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345408"/>
            <a:ext cx="1813693" cy="3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98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yéni elrendezés"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72C1388E-E679-430C-B66F-0A11FF02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928E9791-B566-4517-80C2-C8D487737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EC5C99AA-1E1C-440F-81DE-9E5D663B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6E7E75A5-4304-4556-9B5E-A6CCC5F2463D}"/>
              </a:ext>
            </a:extLst>
          </p:cNvPr>
          <p:cNvSpPr txBox="1"/>
          <p:nvPr userDrawn="1"/>
        </p:nvSpPr>
        <p:spPr>
          <a:xfrm>
            <a:off x="410817" y="1968676"/>
            <a:ext cx="10515599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2057400" algn="r"/>
                <a:tab pos="2246313" algn="l"/>
              </a:tabLst>
            </a:pPr>
            <a:r>
              <a:rPr lang="hu-HU" b="1" noProof="0" dirty="0"/>
              <a:t>	</a:t>
            </a:r>
            <a:r>
              <a:rPr lang="hu-HU" b="1" noProof="0" dirty="0">
                <a:solidFill>
                  <a:srgbClr val="0C8B51"/>
                </a:solidFill>
                <a:latin typeface="Exo" pitchFamily="2" charset="-18"/>
              </a:rPr>
              <a:t>Projekt cím</a:t>
            </a:r>
            <a:r>
              <a:rPr lang="en-GB" b="1" noProof="0" dirty="0"/>
              <a:t> </a:t>
            </a:r>
            <a:r>
              <a:rPr lang="hu-HU" b="1" noProof="0" dirty="0"/>
              <a:t>	</a:t>
            </a:r>
            <a:r>
              <a:rPr lang="hu-HU" noProof="0" dirty="0"/>
              <a:t>Digitális módszertani tanártovábbképzés intézményi szintű beavatkozással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hu-HU" noProof="0" dirty="0"/>
              <a:t>	</a:t>
            </a:r>
            <a:r>
              <a:rPr lang="hu-HU" sz="1800" b="1" kern="1200" noProof="0" dirty="0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Rövid név</a:t>
            </a:r>
            <a:r>
              <a:rPr lang="en-GB" noProof="0" dirty="0"/>
              <a:t> </a:t>
            </a:r>
            <a:r>
              <a:rPr lang="hu-HU" noProof="0" dirty="0"/>
              <a:t>	</a:t>
            </a:r>
            <a:r>
              <a:rPr lang="en-GB" noProof="0" dirty="0"/>
              <a:t>VET</a:t>
            </a:r>
            <a:r>
              <a:rPr lang="hu-HU" noProof="0"/>
              <a:t>W</a:t>
            </a:r>
            <a:r>
              <a:rPr lang="en-GB" noProof="0"/>
              <a:t>ork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hu-HU" noProof="0" dirty="0"/>
              <a:t>	</a:t>
            </a:r>
            <a:r>
              <a:rPr lang="en-GB" sz="1800" b="1" kern="1200" noProof="0" dirty="0" err="1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Proje</a:t>
            </a:r>
            <a:r>
              <a:rPr lang="hu-HU" sz="1800" b="1" kern="1200" noProof="0" dirty="0" err="1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kt</a:t>
            </a:r>
            <a:r>
              <a:rPr lang="hu-HU" sz="1800" b="1" kern="1200" noProof="0" dirty="0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 azonosító</a:t>
            </a:r>
            <a:r>
              <a:rPr lang="hu-HU" b="1" noProof="0" dirty="0"/>
              <a:t>	</a:t>
            </a:r>
            <a:r>
              <a:rPr lang="en-GB" noProof="0" dirty="0"/>
              <a:t>2020-1-HU01-KA202-078760</a:t>
            </a:r>
            <a:br>
              <a:rPr lang="en-GB" noProof="0" dirty="0"/>
            </a:br>
            <a:r>
              <a:rPr lang="hu-HU" noProof="0" dirty="0"/>
              <a:t>	</a:t>
            </a:r>
            <a:r>
              <a:rPr lang="en-GB" sz="1800" b="1" kern="1200" noProof="0" dirty="0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Program</a:t>
            </a:r>
            <a:r>
              <a:rPr lang="en-GB" noProof="0" dirty="0">
                <a:solidFill>
                  <a:srgbClr val="0C8B51"/>
                </a:solidFill>
              </a:rPr>
              <a:t> </a:t>
            </a:r>
            <a:r>
              <a:rPr lang="hu-HU" noProof="0" dirty="0"/>
              <a:t>	</a:t>
            </a:r>
            <a:r>
              <a:rPr lang="en-GB" noProof="0" dirty="0"/>
              <a:t>Erasmus + KA2, </a:t>
            </a:r>
            <a:r>
              <a:rPr lang="hu-HU" noProof="0" dirty="0"/>
              <a:t>Stratégiai partnerség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hu-HU" noProof="0" dirty="0"/>
              <a:t>	</a:t>
            </a:r>
            <a:r>
              <a:rPr lang="en-GB" b="1" noProof="0" dirty="0">
                <a:solidFill>
                  <a:srgbClr val="0C8B51"/>
                </a:solidFill>
              </a:rPr>
              <a:t> </a:t>
            </a:r>
            <a:r>
              <a:rPr lang="hu-HU" sz="1800" b="1" kern="1200" noProof="0" dirty="0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Célcsoport</a:t>
            </a:r>
            <a:r>
              <a:rPr lang="hu-HU" noProof="0" dirty="0"/>
              <a:t>	S</a:t>
            </a:r>
            <a:r>
              <a:rPr lang="hu-HU" dirty="0" err="1"/>
              <a:t>zakképzésben</a:t>
            </a:r>
            <a:r>
              <a:rPr lang="hu-HU" dirty="0"/>
              <a:t> dolgozó pedagógusok, intézményvezetők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hu-HU" noProof="0" dirty="0"/>
              <a:t>	</a:t>
            </a:r>
            <a:r>
              <a:rPr lang="hu-HU" sz="1800" b="1" kern="1200" noProof="0" dirty="0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Haszonélvezők</a:t>
            </a:r>
            <a:r>
              <a:rPr lang="en-GB" noProof="0" dirty="0">
                <a:solidFill>
                  <a:srgbClr val="0C8B51"/>
                </a:solidFill>
              </a:rPr>
              <a:t> </a:t>
            </a:r>
            <a:r>
              <a:rPr lang="hu-HU" noProof="0" dirty="0"/>
              <a:t>	Szakképzésben tanuló diákok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hu-HU" noProof="0" dirty="0"/>
              <a:t>	</a:t>
            </a:r>
            <a:r>
              <a:rPr lang="en-GB" sz="1800" b="1" kern="1200" noProof="0" dirty="0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Partner </a:t>
            </a:r>
            <a:r>
              <a:rPr lang="hu-HU" sz="1800" b="1" kern="1200" noProof="0" dirty="0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országok</a:t>
            </a:r>
            <a:r>
              <a:rPr lang="en-GB" sz="1800" b="1" kern="1200" noProof="0" dirty="0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 </a:t>
            </a:r>
            <a:r>
              <a:rPr lang="hu-HU" noProof="0" dirty="0"/>
              <a:t>	Magyarország</a:t>
            </a:r>
            <a:r>
              <a:rPr lang="en-GB" noProof="0" dirty="0"/>
              <a:t>, </a:t>
            </a:r>
            <a:r>
              <a:rPr lang="hu-HU" noProof="0" dirty="0"/>
              <a:t>Szlovákia</a:t>
            </a:r>
            <a:r>
              <a:rPr lang="en-GB" noProof="0" dirty="0"/>
              <a:t>, </a:t>
            </a:r>
            <a:r>
              <a:rPr lang="hu-HU" noProof="0" dirty="0"/>
              <a:t>Szlovénia</a:t>
            </a:r>
            <a:r>
              <a:rPr lang="en-GB" noProof="0" dirty="0"/>
              <a:t>, </a:t>
            </a:r>
            <a:r>
              <a:rPr lang="hu-HU" noProof="0" dirty="0"/>
              <a:t>Románia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hu-HU" noProof="0" dirty="0"/>
              <a:t>	</a:t>
            </a:r>
            <a:r>
              <a:rPr lang="hu-HU" sz="1800" b="1" kern="1200" noProof="0" dirty="0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Időtartam</a:t>
            </a:r>
            <a:r>
              <a:rPr lang="en-GB" noProof="0" dirty="0"/>
              <a:t> </a:t>
            </a:r>
            <a:r>
              <a:rPr lang="hu-HU" noProof="0" dirty="0"/>
              <a:t>	2020. szeptember 1. </a:t>
            </a:r>
            <a:r>
              <a:rPr lang="en-GB" noProof="0" dirty="0"/>
              <a:t>– 2023</a:t>
            </a:r>
            <a:r>
              <a:rPr lang="hu-HU" noProof="0" dirty="0"/>
              <a:t>. május 31.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hu-HU" noProof="0" dirty="0"/>
              <a:t>	</a:t>
            </a:r>
            <a:r>
              <a:rPr lang="hu-HU" sz="1800" b="1" kern="1200" noProof="0" dirty="0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Kapcsolat</a:t>
            </a:r>
            <a:r>
              <a:rPr lang="en-GB" b="1" noProof="0" dirty="0"/>
              <a:t> </a:t>
            </a:r>
            <a:r>
              <a:rPr lang="hu-HU" b="1" noProof="0" dirty="0"/>
              <a:t>	</a:t>
            </a:r>
            <a:r>
              <a:rPr lang="en-GB" noProof="0" dirty="0"/>
              <a:t>Prompt-H </a:t>
            </a:r>
            <a:r>
              <a:rPr lang="en-GB" noProof="0" dirty="0" err="1"/>
              <a:t>Számítástechnikai</a:t>
            </a:r>
            <a:r>
              <a:rPr lang="en-GB" noProof="0" dirty="0"/>
              <a:t> </a:t>
            </a:r>
            <a:r>
              <a:rPr lang="en-GB" noProof="0" dirty="0" err="1"/>
              <a:t>Oktatási</a:t>
            </a:r>
            <a:r>
              <a:rPr lang="en-GB" noProof="0" dirty="0"/>
              <a:t>, </a:t>
            </a:r>
            <a:r>
              <a:rPr lang="en-GB" noProof="0" dirty="0" err="1"/>
              <a:t>Kereskedelmi</a:t>
            </a:r>
            <a:r>
              <a:rPr lang="en-GB" noProof="0" dirty="0"/>
              <a:t> </a:t>
            </a:r>
            <a:r>
              <a:rPr lang="en-GB" noProof="0" dirty="0" err="1"/>
              <a:t>és</a:t>
            </a:r>
            <a:r>
              <a:rPr lang="en-GB" noProof="0" dirty="0"/>
              <a:t> </a:t>
            </a:r>
            <a:r>
              <a:rPr lang="en-GB" noProof="0" dirty="0" err="1"/>
              <a:t>Szolgáltató</a:t>
            </a:r>
            <a:r>
              <a:rPr lang="en-GB" noProof="0" dirty="0"/>
              <a:t> </a:t>
            </a:r>
            <a:r>
              <a:rPr lang="en-GB" noProof="0" dirty="0" err="1"/>
              <a:t>Kft</a:t>
            </a:r>
            <a:r>
              <a:rPr lang="en-GB" noProof="0" dirty="0"/>
              <a:t>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87506A71-8B94-481F-BD5F-217FEC3A0EA7}"/>
              </a:ext>
            </a:extLst>
          </p:cNvPr>
          <p:cNvSpPr txBox="1"/>
          <p:nvPr userDrawn="1"/>
        </p:nvSpPr>
        <p:spPr>
          <a:xfrm>
            <a:off x="838800" y="668016"/>
            <a:ext cx="10515600" cy="7159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GB" sz="4400" kern="1200" noProof="0" dirty="0" err="1">
                <a:solidFill>
                  <a:schemeClr val="tx1"/>
                </a:solidFill>
                <a:latin typeface="Exo Black" pitchFamily="2" charset="-18"/>
                <a:ea typeface="+mj-ea"/>
                <a:cs typeface="+mj-cs"/>
              </a:rPr>
              <a:t>Proje</a:t>
            </a:r>
            <a:r>
              <a:rPr lang="hu-HU" sz="4400" kern="1200" noProof="0" dirty="0">
                <a:solidFill>
                  <a:schemeClr val="tx1"/>
                </a:solidFill>
                <a:latin typeface="Exo Black" pitchFamily="2" charset="-18"/>
                <a:ea typeface="+mj-ea"/>
                <a:cs typeface="+mj-cs"/>
              </a:rPr>
              <a:t>k</a:t>
            </a:r>
            <a:r>
              <a:rPr lang="en-GB" sz="4400" kern="1200" noProof="0" dirty="0">
                <a:solidFill>
                  <a:schemeClr val="tx1"/>
                </a:solidFill>
                <a:latin typeface="Exo Black" pitchFamily="2" charset="-18"/>
                <a:ea typeface="+mj-ea"/>
                <a:cs typeface="+mj-cs"/>
              </a:rPr>
              <a:t>t</a:t>
            </a:r>
            <a:r>
              <a:rPr lang="en-GB" sz="4400" noProof="0" dirty="0">
                <a:latin typeface="Exo Black" pitchFamily="2" charset="-18"/>
              </a:rPr>
              <a:t> </a:t>
            </a:r>
            <a:r>
              <a:rPr lang="hu-HU" sz="4400" kern="1200" noProof="0">
                <a:solidFill>
                  <a:schemeClr val="tx1"/>
                </a:solidFill>
                <a:latin typeface="Exo Black" pitchFamily="2" charset="-18"/>
                <a:ea typeface="+mj-ea"/>
                <a:cs typeface="+mj-cs"/>
              </a:rPr>
              <a:t>adatok</a:t>
            </a:r>
            <a:endParaRPr lang="hu-HU" sz="4400" kern="1200" dirty="0">
              <a:solidFill>
                <a:schemeClr val="tx1"/>
              </a:solidFill>
              <a:latin typeface="Exo Black" pitchFamily="2" charset="-1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9543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96CD5A2C-266B-452B-B974-91D9BB30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6D02B4A3-B447-4539-999B-C53D004C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9DFA550C-59AC-46F2-8ACE-5F20FE8E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0088BB80-96C2-4FCA-B656-2F7EB676A681}"/>
              </a:ext>
            </a:extLst>
          </p:cNvPr>
          <p:cNvSpPr txBox="1"/>
          <p:nvPr userDrawn="1"/>
        </p:nvSpPr>
        <p:spPr>
          <a:xfrm>
            <a:off x="4006850" y="6061418"/>
            <a:ext cx="7321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Az Európai Bizottság támogatása ezen kiadvány elkészítéséhez nem jelenti a tartalom jóváhagyását, amely kizárólag a szerzők álláspontját tükrözi, valamint a Bizottság nem tehető felelőssé ezen információk bárminemű felhasználásáért.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A5DE153A-AD94-44A8-8894-EFBB2A2A9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89" y="3617843"/>
            <a:ext cx="5754411" cy="201976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4E9FDF61-BC4A-4863-A052-9DF4DD0974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774" y="1952897"/>
            <a:ext cx="107820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noProof="0" dirty="0" smtClean="0">
                <a:ln>
                  <a:noFill/>
                </a:ln>
                <a:solidFill>
                  <a:srgbClr val="0C8B51"/>
                </a:solidFill>
                <a:effectLst/>
                <a:latin typeface="Exo Black" pitchFamily="2" charset="-18"/>
              </a:rPr>
              <a:t>Köszönjük </a:t>
            </a:r>
            <a:r>
              <a:rPr kumimoji="0" lang="hu-HU" altLang="hu-HU" sz="2800" b="0" i="0" u="none" strike="noStrike" cap="none" normalizeH="0" baseline="0" noProof="0" dirty="0">
                <a:ln>
                  <a:noFill/>
                </a:ln>
                <a:solidFill>
                  <a:srgbClr val="0C8B51"/>
                </a:solidFill>
                <a:effectLst/>
                <a:latin typeface="Exo Black" pitchFamily="2" charset="-18"/>
              </a:rPr>
              <a:t>a figyelmet!</a:t>
            </a:r>
            <a:r>
              <a:rPr kumimoji="0" lang="en-GB" altLang="hu-HU" sz="2000" b="0" i="0" u="none" strike="noStrike" cap="none" normalizeH="0" baseline="0" noProof="0" dirty="0">
                <a:ln>
                  <a:noFill/>
                </a:ln>
                <a:solidFill>
                  <a:srgbClr val="0C8B51"/>
                </a:solidFill>
                <a:effectLst/>
                <a:latin typeface="Exo Black" pitchFamily="2" charset="-18"/>
              </a:rPr>
              <a:t> </a:t>
            </a:r>
            <a:endParaRPr kumimoji="0" lang="en-GB" altLang="hu-HU" sz="5400" b="0" i="0" u="none" strike="noStrike" cap="none" normalizeH="0" baseline="0" noProof="0" dirty="0">
              <a:ln>
                <a:noFill/>
              </a:ln>
              <a:solidFill>
                <a:srgbClr val="0C8B51"/>
              </a:solidFill>
              <a:effectLst/>
              <a:latin typeface="Exo Black" pitchFamily="2" charset="-18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0DFA16B8-6810-436C-800B-21B9EFD17F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24" y="6127226"/>
            <a:ext cx="2857143" cy="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02C9A7-324C-4ED5-92FD-20682A91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47F883D6-4DB4-4BCD-BB37-98FB9CB9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2022. 06. 08.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74AFE9A-EE9C-4C1A-8BB8-53BCBBA6A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8C3DA3E-480A-4D77-88EC-2B7BB31C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xmlns="" id="{2EE859E9-0AF3-4879-9537-A564E546030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xmlns="" id="{B049DED2-3F98-4247-849B-54182C606A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90" y="6345408"/>
            <a:ext cx="1102608" cy="38700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A00AA8E2-05C3-4CED-B8AE-99667ADBDF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345408"/>
            <a:ext cx="1813693" cy="3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B139BDB-5504-4EEE-868B-C53A64F5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xo Black" pitchFamily="2" charset="-18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54C5A329-2311-43AB-ACC3-895FCA19A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C8B51"/>
                </a:solidFill>
                <a:latin typeface="Exo" pitchFamily="2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0BE682A-971B-45F9-A957-92528F4D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89A24234-268C-4470-82D3-B1AAEEED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4470451-5AC6-45F9-A153-D0CC8E36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3F4419F8-B4A4-4E8B-9EAA-FF78ED28F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71" y="588823"/>
            <a:ext cx="4491515" cy="4161257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B6416C26-7533-4FC3-B0B1-F79ACF936E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90" y="6345408"/>
            <a:ext cx="1102608" cy="387008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26A9C429-A3EB-4BD1-864C-0835CDD67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345408"/>
            <a:ext cx="1813693" cy="3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9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>
            <a:extLst>
              <a:ext uri="{FF2B5EF4-FFF2-40B4-BE49-F238E27FC236}">
                <a16:creationId xmlns:a16="http://schemas.microsoft.com/office/drawing/2014/main" xmlns="" id="{4A372D94-A061-4CC3-9CB9-FF4D245AF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9218">
            <a:off x="9110859" y="-25962"/>
            <a:ext cx="2533943" cy="472869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980596E4-C9BD-4DEE-9DAF-61B9AF8E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3307B3D-BD56-41BC-BDDE-D4B98A281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778A6AAE-5793-4CC8-93DF-CF0B391F5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E94BB50A-541A-4B70-AEE5-2455E36C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3A21B7C2-78A6-441B-826E-84C58207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D216D1C5-A5A6-44DC-AAE3-E104C57A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AF9FAD4D-D8F7-4551-91BE-8603127A06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90" y="6345408"/>
            <a:ext cx="1102608" cy="387008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BA854C59-82A0-4408-9EAA-B6EFF92EE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345408"/>
            <a:ext cx="1813693" cy="3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3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>
            <a:extLst>
              <a:ext uri="{FF2B5EF4-FFF2-40B4-BE49-F238E27FC236}">
                <a16:creationId xmlns:a16="http://schemas.microsoft.com/office/drawing/2014/main" xmlns="" id="{CCD6AE07-B363-4A79-AF4F-520462071E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9218">
            <a:off x="9110859" y="-25962"/>
            <a:ext cx="2533943" cy="472869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D22E08B8-AB0E-47EC-A50D-923B91617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2164F2F4-86A8-4740-8BC4-732CE8A20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CCA36BF5-F77B-4532-AEDE-5E703224D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E8D5EDC7-C515-4943-A153-ED2E695BE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69F9470C-D4F7-4FB5-9B6D-7DF30FBF7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10B8EE12-36CD-4ABE-87F7-D6997E541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A56F1D61-4683-41E7-AE79-CF7C47D7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A9EB904C-C0D6-4DE1-995A-C517DF4D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A05B173A-2AC2-435E-8293-BB9B12EC34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90" y="6345408"/>
            <a:ext cx="1102608" cy="38700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xmlns="" id="{00F385B7-BA08-4D50-8BFC-3C0BEF5308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345408"/>
            <a:ext cx="1813693" cy="3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4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C5DCD71-183B-407F-A472-36527ACF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A12FDE44-FD61-4F86-AF6D-ED0A548E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B50B5EE4-940C-44B0-8B4E-A65967D9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A8666940-0C1C-4D12-8AA9-995E1DAB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xmlns="" id="{E7296F75-5EEF-416E-A017-E4F2137F75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1218">
            <a:off x="7230319" y="291273"/>
            <a:ext cx="3674962" cy="6858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F43B4DE3-3743-4610-9360-8474AE761B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90" y="6345408"/>
            <a:ext cx="1102608" cy="387008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78AF2DC4-180C-4962-8507-626E3F80F8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345408"/>
            <a:ext cx="1813693" cy="3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4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F89B54FF-B46E-4886-8BE5-B7DDCDF9F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1A786792-879B-4100-B6D0-BAF758739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3D7A06F1-E0B3-403A-9238-51ED5DCF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CFB2C908-9106-4EFA-8205-7D6176D490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90" y="6345408"/>
            <a:ext cx="1102608" cy="38700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A76F9061-8C0C-4298-A482-1EDA08F78F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345408"/>
            <a:ext cx="1813693" cy="3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EDCD9DA-D790-4828-9BEE-8230043E8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1FD107C-6DA1-4B76-A2A7-26E5745AB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2734D417-F6FF-4A93-BF0E-85379F882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9DBA64DA-21A3-4ADE-BF55-8709289A7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499452F6-AD20-41E1-86B8-23AAD088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BDE5D256-718A-4173-981D-10B97E4D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73F2DACF-F05F-4268-B228-CE0848F4C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90" y="6345408"/>
            <a:ext cx="1102608" cy="387008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8912CB85-87F4-41FE-8243-43A367A7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345408"/>
            <a:ext cx="1813693" cy="3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6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6B90BAF-6C84-4102-B81F-90DFB49C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95AD6D09-BC58-4F3E-96A2-E85CC12FF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5FF3FF9E-7C37-4561-A9A3-B68EF71C8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A31AB69C-272E-4BDC-9104-D6CF9CCA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8838D771-B030-499F-B768-B2870E99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2C87386D-8AA7-4151-8678-CDB9DA62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2C63CD45-5A87-4941-9208-037AA5BFE6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90" y="6345408"/>
            <a:ext cx="1102608" cy="387008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D9F857A8-988A-45A1-B788-8D63F04373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345408"/>
            <a:ext cx="1813693" cy="3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11558DD3-BA59-4603-B402-DE7A88F2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BB32974F-ED61-409C-8E97-8E91A1421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B6B9C40B-ACAE-4097-8102-E98F8C3283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E2BB3-8A61-4FB6-8FDB-4069DAFC59B3}" type="datetimeFigureOut">
              <a:rPr lang="hu-HU" smtClean="0"/>
              <a:t>2022. 06. 08.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58B3700-2139-43E3-BDCB-9626224A3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961DEE20-D928-4D45-ADDC-579CDA491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318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Exo Black" pitchFamily="2" charset="-18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SzPct val="80000"/>
        <a:buFont typeface="Wingdings" panose="05000000000000000000" pitchFamily="2" charset="2"/>
        <a:buChar char="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58763" algn="l" defTabSz="914400" rtl="0" eaLnBrk="1" latinLnBrk="0" hangingPunct="1">
        <a:lnSpc>
          <a:spcPct val="90000"/>
        </a:lnSpc>
        <a:spcBef>
          <a:spcPts val="500"/>
        </a:spcBef>
        <a:buClr>
          <a:srgbClr val="00B050"/>
        </a:buClr>
        <a:buSzPct val="80000"/>
        <a:buFont typeface="Wingdings" panose="05000000000000000000" pitchFamily="2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>
            <a:lumMod val="60000"/>
            <a:lumOff val="40000"/>
          </a:schemeClr>
        </a:buClr>
        <a:buSzPct val="80000"/>
        <a:buFont typeface="Wingdings" panose="05000000000000000000" pitchFamily="2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1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6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xmlns="" id="{20684ECA-2E70-42F2-849A-65EBB4BC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DMC-képzés</a:t>
            </a:r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723FC88B-A52C-40D9-A665-0139875DA1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Mentori beszámoló</a:t>
            </a:r>
          </a:p>
          <a:p>
            <a:r>
              <a:rPr lang="sk-SK" dirty="0" smtClean="0"/>
              <a:t>SOŠ technická </a:t>
            </a:r>
            <a:r>
              <a:rPr lang="sk-SK" dirty="0"/>
              <a:t>a ekonomická Jozefa </a:t>
            </a:r>
            <a:r>
              <a:rPr lang="sk-SK" dirty="0" err="1"/>
              <a:t>Szakkayho</a:t>
            </a:r>
            <a:r>
              <a:rPr lang="sk-SK" dirty="0"/>
              <a:t> – </a:t>
            </a:r>
            <a:r>
              <a:rPr lang="sk-SK" dirty="0" err="1"/>
              <a:t>Szakkay</a:t>
            </a:r>
            <a:r>
              <a:rPr lang="sk-SK" dirty="0"/>
              <a:t> </a:t>
            </a:r>
            <a:r>
              <a:rPr lang="sk-SK" dirty="0" err="1"/>
              <a:t>József</a:t>
            </a:r>
            <a:r>
              <a:rPr lang="sk-SK" dirty="0"/>
              <a:t> </a:t>
            </a:r>
            <a:r>
              <a:rPr lang="sk-SK" dirty="0" err="1"/>
              <a:t>Műszaki</a:t>
            </a:r>
            <a:r>
              <a:rPr lang="sk-SK" dirty="0"/>
              <a:t> </a:t>
            </a:r>
            <a:r>
              <a:rPr lang="sk-SK" dirty="0" err="1"/>
              <a:t>és</a:t>
            </a:r>
            <a:r>
              <a:rPr lang="sk-SK" dirty="0"/>
              <a:t> </a:t>
            </a:r>
            <a:r>
              <a:rPr lang="sk-SK" dirty="0" err="1"/>
              <a:t>Közgazdasági</a:t>
            </a:r>
            <a:r>
              <a:rPr lang="sk-SK" dirty="0"/>
              <a:t> </a:t>
            </a:r>
            <a:r>
              <a:rPr lang="sk-SK" dirty="0" err="1"/>
              <a:t>Szakközépiskola</a:t>
            </a:r>
            <a:r>
              <a:rPr lang="sk-SK" dirty="0"/>
              <a:t>, </a:t>
            </a:r>
            <a:r>
              <a:rPr lang="sk-SK" dirty="0" err="1"/>
              <a:t>Grešákova</a:t>
            </a:r>
            <a:r>
              <a:rPr lang="sk-SK" dirty="0"/>
              <a:t> 1, Košice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9529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B8BEE8E-E2BE-4FC8-AA9C-52DEF0B6B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képzés körülményei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C102445-23C8-4065-9001-04574FB77859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hu-HU" dirty="0" smtClean="0"/>
              <a:t>A képzés tervezett időpontja: 2022. február </a:t>
            </a:r>
            <a:r>
              <a:rPr lang="hu-HU" dirty="0" smtClean="0"/>
              <a:t>14</a:t>
            </a:r>
            <a:r>
              <a:rPr lang="hu-HU" dirty="0" smtClean="0"/>
              <a:t>. </a:t>
            </a:r>
            <a:r>
              <a:rPr lang="hu-HU" dirty="0" smtClean="0"/>
              <a:t>– március 13.</a:t>
            </a:r>
          </a:p>
          <a:p>
            <a:r>
              <a:rPr lang="hu-HU" dirty="0" smtClean="0"/>
              <a:t>Megvalósulás: 2022. február </a:t>
            </a:r>
            <a:r>
              <a:rPr lang="hu-HU" dirty="0" smtClean="0"/>
              <a:t>14</a:t>
            </a:r>
            <a:r>
              <a:rPr lang="hu-HU" dirty="0" smtClean="0"/>
              <a:t>. </a:t>
            </a:r>
            <a:r>
              <a:rPr lang="hu-HU" dirty="0" smtClean="0"/>
              <a:t>– április 24.</a:t>
            </a:r>
          </a:p>
          <a:p>
            <a:r>
              <a:rPr lang="hu-HU" dirty="0" smtClean="0"/>
              <a:t>Nehézség: zsúfolt iskolai </a:t>
            </a:r>
            <a:r>
              <a:rPr lang="hu-HU" dirty="0" smtClean="0"/>
              <a:t>program – kevés tanár, sok pályázat </a:t>
            </a:r>
            <a:endParaRPr lang="hu-HU" dirty="0" smtClean="0"/>
          </a:p>
          <a:p>
            <a:r>
              <a:rPr lang="hu-HU" dirty="0" smtClean="0"/>
              <a:t>Munkamódszer:</a:t>
            </a:r>
          </a:p>
          <a:p>
            <a:pPr lvl="1"/>
            <a:r>
              <a:rPr lang="hu-HU" dirty="0" smtClean="0"/>
              <a:t>Mentori bemutató a honlapról, feladatokról</a:t>
            </a:r>
          </a:p>
          <a:p>
            <a:pPr lvl="1"/>
            <a:r>
              <a:rPr lang="hu-HU" dirty="0" smtClean="0"/>
              <a:t>Találkozók heti egy alkalommal</a:t>
            </a:r>
          </a:p>
          <a:p>
            <a:pPr lvl="1"/>
            <a:r>
              <a:rPr lang="hu-HU" dirty="0" err="1" smtClean="0"/>
              <a:t>Teams</a:t>
            </a:r>
            <a:r>
              <a:rPr lang="hu-HU" dirty="0" smtClean="0"/>
              <a:t> </a:t>
            </a:r>
            <a:r>
              <a:rPr lang="hu-HU" dirty="0" err="1" smtClean="0"/>
              <a:t>-csoport</a:t>
            </a:r>
            <a:r>
              <a:rPr lang="hu-HU" dirty="0" smtClean="0"/>
              <a:t> létrehozása a gyors és hatékony kommunikációért</a:t>
            </a:r>
          </a:p>
        </p:txBody>
      </p:sp>
    </p:spTree>
    <p:extLst>
      <p:ext uri="{BB962C8B-B14F-4D97-AF65-F5344CB8AC3E}">
        <p14:creationId xmlns:p14="http://schemas.microsoft.com/office/powerpoint/2010/main" val="18677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8" y="181224"/>
            <a:ext cx="10515600" cy="1325563"/>
          </a:xfrm>
        </p:spPr>
        <p:txBody>
          <a:bodyPr/>
          <a:lstStyle/>
          <a:p>
            <a:r>
              <a:rPr lang="hu-HU" dirty="0" smtClean="0"/>
              <a:t>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3"/>
          </p:nvPr>
        </p:nvSpPr>
        <p:spPr>
          <a:xfrm>
            <a:off x="838199" y="1214641"/>
            <a:ext cx="10515599" cy="478476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képzés résztvevői: </a:t>
            </a:r>
            <a:r>
              <a:rPr lang="hu-HU" sz="2400" dirty="0" err="1" smtClean="0"/>
              <a:t>Caban</a:t>
            </a:r>
            <a:r>
              <a:rPr lang="hu-HU" sz="2400" dirty="0" smtClean="0"/>
              <a:t> Mária, </a:t>
            </a:r>
            <a:r>
              <a:rPr lang="hu-HU" sz="2400" dirty="0" err="1" smtClean="0"/>
              <a:t>Boj</a:t>
            </a:r>
            <a:r>
              <a:rPr lang="sk-SK" sz="2400" dirty="0" err="1" smtClean="0"/>
              <a:t>čik</a:t>
            </a:r>
            <a:r>
              <a:rPr lang="sk-SK" sz="2400" dirty="0" smtClean="0"/>
              <a:t> </a:t>
            </a:r>
            <a:r>
              <a:rPr lang="sk-SK" sz="2400" dirty="0" err="1" smtClean="0"/>
              <a:t>Jusztina</a:t>
            </a:r>
            <a:r>
              <a:rPr lang="sk-SK" sz="2400" dirty="0" smtClean="0"/>
              <a:t>, </a:t>
            </a:r>
            <a:r>
              <a:rPr lang="hu-HU" sz="2400" dirty="0" err="1"/>
              <a:t>Dolinek</a:t>
            </a:r>
            <a:r>
              <a:rPr lang="hu-HU" sz="2400" dirty="0"/>
              <a:t> </a:t>
            </a:r>
            <a:r>
              <a:rPr lang="hu-HU" sz="2400" dirty="0" smtClean="0"/>
              <a:t>Valéria, </a:t>
            </a:r>
            <a:r>
              <a:rPr lang="hu-HU" sz="2400" dirty="0" err="1"/>
              <a:t>Dulina</a:t>
            </a:r>
            <a:r>
              <a:rPr lang="hu-HU" sz="2400" dirty="0"/>
              <a:t> T</a:t>
            </a:r>
            <a:r>
              <a:rPr lang="sk-SK" sz="2400" dirty="0" err="1" smtClean="0"/>
              <a:t>ímea</a:t>
            </a:r>
            <a:r>
              <a:rPr lang="hu-HU" sz="2400" dirty="0" smtClean="0"/>
              <a:t>, </a:t>
            </a:r>
            <a:r>
              <a:rPr lang="hu-HU" sz="2400" dirty="0" err="1" smtClean="0"/>
              <a:t>Herditzky</a:t>
            </a:r>
            <a:r>
              <a:rPr lang="hu-HU" sz="2400" dirty="0" smtClean="0"/>
              <a:t> Attila, </a:t>
            </a:r>
            <a:r>
              <a:rPr lang="hu-HU" sz="2400" dirty="0"/>
              <a:t>Kovács </a:t>
            </a:r>
            <a:r>
              <a:rPr lang="hu-HU" sz="2400" dirty="0" smtClean="0"/>
              <a:t>Andrea, Nagyné </a:t>
            </a:r>
            <a:r>
              <a:rPr lang="hu-HU" sz="2400" dirty="0"/>
              <a:t>Fülöp </a:t>
            </a:r>
            <a:r>
              <a:rPr lang="hu-HU" sz="2400" dirty="0" smtClean="0"/>
              <a:t>Dóra, </a:t>
            </a:r>
            <a:r>
              <a:rPr lang="sk-SK" sz="2400" dirty="0" err="1" smtClean="0"/>
              <a:t>Paulinsky</a:t>
            </a:r>
            <a:r>
              <a:rPr lang="sk-SK" sz="2400" dirty="0" smtClean="0"/>
              <a:t> </a:t>
            </a:r>
            <a:r>
              <a:rPr lang="sk-SK" sz="2400" dirty="0" smtClean="0"/>
              <a:t>Jen</a:t>
            </a:r>
            <a:r>
              <a:rPr lang="hu-HU" sz="2400" dirty="0" smtClean="0"/>
              <a:t>ő</a:t>
            </a:r>
            <a:r>
              <a:rPr lang="hu-HU" sz="2400" dirty="0"/>
              <a:t>, Szűcs </a:t>
            </a:r>
            <a:r>
              <a:rPr lang="hu-HU" sz="2400" dirty="0" smtClean="0"/>
              <a:t>Anita, </a:t>
            </a:r>
            <a:r>
              <a:rPr lang="hu-HU" sz="2400" dirty="0" err="1" smtClean="0"/>
              <a:t>Válent</a:t>
            </a:r>
            <a:r>
              <a:rPr lang="hu-HU" sz="2400" dirty="0" smtClean="0"/>
              <a:t> </a:t>
            </a:r>
            <a:r>
              <a:rPr lang="hu-HU" sz="2400" dirty="0" smtClean="0"/>
              <a:t>Béla</a:t>
            </a:r>
          </a:p>
          <a:p>
            <a:r>
              <a:rPr lang="hu-HU" sz="2400" dirty="0" smtClean="0"/>
              <a:t>Feladatvégzés</a:t>
            </a:r>
            <a:r>
              <a:rPr lang="hu-HU" sz="2400" dirty="0" smtClean="0"/>
              <a:t>:</a:t>
            </a:r>
          </a:p>
          <a:p>
            <a:pPr lvl="0"/>
            <a:endParaRPr lang="hu-HU" dirty="0"/>
          </a:p>
          <a:p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782456"/>
              </p:ext>
            </p:extLst>
          </p:nvPr>
        </p:nvGraphicFramePr>
        <p:xfrm>
          <a:off x="1280387" y="2685594"/>
          <a:ext cx="8917108" cy="331381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26326">
                  <a:extLst>
                    <a:ext uri="{9D8B030D-6E8A-4147-A177-3AD203B41FA5}">
                      <a16:colId xmlns:a16="http://schemas.microsoft.com/office/drawing/2014/main" xmlns="" val="2931993872"/>
                    </a:ext>
                  </a:extLst>
                </a:gridCol>
                <a:gridCol w="1952831">
                  <a:extLst>
                    <a:ext uri="{9D8B030D-6E8A-4147-A177-3AD203B41FA5}">
                      <a16:colId xmlns:a16="http://schemas.microsoft.com/office/drawing/2014/main" xmlns="" val="3653480421"/>
                    </a:ext>
                  </a:extLst>
                </a:gridCol>
                <a:gridCol w="1951847">
                  <a:extLst>
                    <a:ext uri="{9D8B030D-6E8A-4147-A177-3AD203B41FA5}">
                      <a16:colId xmlns:a16="http://schemas.microsoft.com/office/drawing/2014/main" xmlns="" val="4238349086"/>
                    </a:ext>
                  </a:extLst>
                </a:gridCol>
                <a:gridCol w="2786104">
                  <a:extLst>
                    <a:ext uri="{9D8B030D-6E8A-4147-A177-3AD203B41FA5}">
                      <a16:colId xmlns:a16="http://schemas.microsoft.com/office/drawing/2014/main" xmlns="" val="496674420"/>
                    </a:ext>
                  </a:extLst>
                </a:gridCol>
              </a:tblGrid>
              <a:tr h="74958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Feladat</a:t>
                      </a:r>
                      <a:endParaRPr lang="hu-HU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Elvégzett feladatok </a:t>
                      </a:r>
                      <a:r>
                        <a:rPr lang="hu-HU" sz="1800" dirty="0">
                          <a:effectLst/>
                        </a:rPr>
                        <a:t>száma </a:t>
                      </a:r>
                      <a:endParaRPr lang="hu-HU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Pontszámok</a:t>
                      </a:r>
                      <a:endParaRPr lang="hu-HU" sz="14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2218092"/>
                  </a:ext>
                </a:extLst>
              </a:tr>
              <a:tr h="366318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Maximum</a:t>
                      </a:r>
                      <a:endParaRPr lang="hu-HU" sz="14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Csoportátlag</a:t>
                      </a:r>
                      <a:endParaRPr lang="hu-HU" sz="14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3407899"/>
                  </a:ext>
                </a:extLst>
              </a:tr>
              <a:tr h="3663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1. feladat</a:t>
                      </a:r>
                      <a:endParaRPr lang="hu-HU" sz="14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sk-SK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sk-SK" sz="1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sk-SK" sz="1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18454259"/>
                  </a:ext>
                </a:extLst>
              </a:tr>
              <a:tr h="3663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2. feladat</a:t>
                      </a:r>
                      <a:endParaRPr lang="hu-HU" sz="14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sk-SK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sk-SK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sk-SK" sz="1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21222503"/>
                  </a:ext>
                </a:extLst>
              </a:tr>
              <a:tr h="3663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3. feladat</a:t>
                      </a:r>
                      <a:endParaRPr lang="hu-HU" sz="14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sk-SK" sz="1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sk-SK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sk-SK" sz="1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15903284"/>
                  </a:ext>
                </a:extLst>
              </a:tr>
              <a:tr h="366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Fórumaktivitás </a:t>
                      </a:r>
                      <a:endParaRPr lang="hu-HU" sz="14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  <a:endParaRPr lang="sk-SK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sk-SK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sk-SK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6369204"/>
                  </a:ext>
                </a:extLst>
              </a:tr>
              <a:tr h="366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Csoportmunka</a:t>
                      </a:r>
                      <a:endParaRPr lang="hu-HU" sz="14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sk-SK" sz="1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sk-SK" sz="1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sk-SK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94788464"/>
                  </a:ext>
                </a:extLst>
              </a:tr>
              <a:tr h="366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Összesen</a:t>
                      </a:r>
                      <a:endParaRPr lang="hu-HU" sz="14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sk-SK" sz="1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sk-SK" sz="1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endParaRPr lang="sk-SK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4228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8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hét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3"/>
          </p:nvPr>
        </p:nvSpPr>
        <p:spPr>
          <a:xfrm>
            <a:off x="838199" y="1334530"/>
            <a:ext cx="10515599" cy="4842433"/>
          </a:xfrm>
        </p:spPr>
        <p:txBody>
          <a:bodyPr/>
          <a:lstStyle/>
          <a:p>
            <a:r>
              <a:rPr lang="hu-HU" sz="2000" dirty="0"/>
              <a:t>A módszerek kiválasztásánál figyelembe vettük, hogy a tanórán többségében a tanuló legyen az aktív szereplő, mivel tapasztalatunk alapján az így megszerzett tudás maradandóbb. </a:t>
            </a:r>
            <a:endParaRPr lang="hu-HU" sz="2000" dirty="0" smtClean="0"/>
          </a:p>
          <a:p>
            <a:r>
              <a:rPr lang="hu-HU" sz="2000" dirty="0"/>
              <a:t>A tanár szemszögéből nézve az értékelési technikák kiválasztása során mérvadó, hogy a segítő (formatív) értékelésnek, önértékelésnek, társértékelésnek nagyobb motiváló ereje van.</a:t>
            </a:r>
            <a:endParaRPr lang="sk-SK" sz="2000" dirty="0"/>
          </a:p>
          <a:p>
            <a:endParaRPr lang="sk-SK" sz="2000" dirty="0"/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719851"/>
              </p:ext>
            </p:extLst>
          </p:nvPr>
        </p:nvGraphicFramePr>
        <p:xfrm>
          <a:off x="838199" y="2649616"/>
          <a:ext cx="10515601" cy="36270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4403">
                  <a:extLst>
                    <a:ext uri="{9D8B030D-6E8A-4147-A177-3AD203B41FA5}">
                      <a16:colId xmlns:a16="http://schemas.microsoft.com/office/drawing/2014/main" xmlns="" val="408709125"/>
                    </a:ext>
                  </a:extLst>
                </a:gridCol>
                <a:gridCol w="3505599">
                  <a:extLst>
                    <a:ext uri="{9D8B030D-6E8A-4147-A177-3AD203B41FA5}">
                      <a16:colId xmlns:a16="http://schemas.microsoft.com/office/drawing/2014/main" xmlns="" val="3744604516"/>
                    </a:ext>
                  </a:extLst>
                </a:gridCol>
                <a:gridCol w="3505599">
                  <a:extLst>
                    <a:ext uri="{9D8B030D-6E8A-4147-A177-3AD203B41FA5}">
                      <a16:colId xmlns:a16="http://schemas.microsoft.com/office/drawing/2014/main" xmlns="" val="2695941336"/>
                    </a:ext>
                  </a:extLst>
                </a:gridCol>
              </a:tblGrid>
              <a:tr h="485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Választott tanítás-tanulási módszer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Választott értékelési módszer</a:t>
                      </a:r>
                      <a:endParaRPr lang="hu-HU" sz="16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Válaszotott</a:t>
                      </a:r>
                      <a:endParaRPr lang="hu-H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innovat</a:t>
                      </a:r>
                      <a:r>
                        <a:rPr lang="hu-HU" sz="1800" dirty="0" smtClean="0">
                          <a:effectLst/>
                        </a:rPr>
                        <a:t>í</a:t>
                      </a:r>
                      <a:r>
                        <a:rPr lang="it-IT" sz="1800" dirty="0" smtClean="0">
                          <a:effectLst/>
                        </a:rPr>
                        <a:t>v </a:t>
                      </a:r>
                      <a:r>
                        <a:rPr lang="it-IT" sz="1800" dirty="0">
                          <a:effectLst/>
                        </a:rPr>
                        <a:t>technika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98648712"/>
                  </a:ext>
                </a:extLst>
              </a:tr>
              <a:tr h="242663">
                <a:tc>
                  <a:txBody>
                    <a:bodyPr/>
                    <a:lstStyle/>
                    <a:p>
                      <a:pPr lvl="0"/>
                      <a:r>
                        <a:rPr lang="hu-H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Szemléltetés</a:t>
                      </a:r>
                      <a:endParaRPr lang="sk-SK" sz="18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Formatív/Fejlesztő értékelés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PDCA-ciklus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36288182"/>
                  </a:ext>
                </a:extLst>
              </a:tr>
              <a:tr h="485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Felfedező és kutatás alapú tanulás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Társértékelés 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Brainstorming</a:t>
                      </a: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Brainwriting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33287529"/>
                  </a:ext>
                </a:extLst>
              </a:tr>
              <a:tr h="4432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Problémaalapú tanulás, Szimuláció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Önértékelés, </a:t>
                      </a: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társértékelés, szóbeli értékelés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hu-H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Kulcsfontosságú sikertényezők módszere,</a:t>
                      </a:r>
                      <a:endParaRPr lang="sk-SK" sz="18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73925834"/>
                  </a:ext>
                </a:extLst>
              </a:tr>
              <a:tr h="750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Csoportmunka</a:t>
                      </a:r>
                      <a:endParaRPr lang="sk-SK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Gyakorlati munka értékelése 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hu-H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Prototípus készítés.</a:t>
                      </a:r>
                      <a:endParaRPr lang="sk-SK" sz="18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50993918"/>
                  </a:ext>
                </a:extLst>
              </a:tr>
              <a:tr h="485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Magyarázat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 </a:t>
                      </a: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Írásbeli értékelés</a:t>
                      </a:r>
                      <a:endParaRPr lang="hu-H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SWOT </a:t>
                      </a:r>
                      <a:r>
                        <a:rPr lang="hu-HU" sz="1800" dirty="0" smtClean="0">
                          <a:effectLst/>
                        </a:rPr>
                        <a:t>elemzés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38623826"/>
                  </a:ext>
                </a:extLst>
              </a:tr>
              <a:tr h="438444">
                <a:tc>
                  <a:txBody>
                    <a:bodyPr/>
                    <a:lstStyle/>
                    <a:p>
                      <a:r>
                        <a:rPr lang="hu-H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Cooperative</a:t>
                      </a:r>
                      <a:endParaRPr lang="hu-HU" sz="20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00237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4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hét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b="1" dirty="0"/>
              <a:t>A tanárok eszközhasználata változatos </a:t>
            </a:r>
            <a:r>
              <a:rPr lang="hu-HU" dirty="0"/>
              <a:t>– ezzel is igyekeznek könnyebben elsajátíthatóvá tenni a tananyagot, diákok bevonása az eszközkészítésbe az évfolyammunkák készítése során gyakori, mobilalkalmazások ismerete fejleszthető</a:t>
            </a:r>
            <a:endParaRPr lang="sk-SK" dirty="0"/>
          </a:p>
          <a:p>
            <a:pPr algn="just"/>
            <a:r>
              <a:rPr lang="hu-HU" b="1" dirty="0" smtClean="0"/>
              <a:t>Választott eszközök: </a:t>
            </a:r>
            <a:r>
              <a:rPr lang="hu-HU" dirty="0"/>
              <a:t>MS </a:t>
            </a:r>
            <a:r>
              <a:rPr lang="hu-HU" dirty="0" err="1" smtClean="0"/>
              <a:t>Teams</a:t>
            </a:r>
            <a:r>
              <a:rPr lang="hu-HU" dirty="0" smtClean="0"/>
              <a:t>,</a:t>
            </a:r>
            <a:r>
              <a:rPr lang="hu-HU" dirty="0"/>
              <a:t> </a:t>
            </a:r>
            <a:r>
              <a:rPr lang="hu-HU" dirty="0" smtClean="0"/>
              <a:t>OneNote,</a:t>
            </a:r>
            <a:r>
              <a:rPr lang="hu-HU" dirty="0"/>
              <a:t> </a:t>
            </a:r>
            <a:r>
              <a:rPr lang="hu-HU" dirty="0" err="1" smtClean="0"/>
              <a:t>Mindomo</a:t>
            </a:r>
            <a:r>
              <a:rPr lang="hu-HU" dirty="0" smtClean="0"/>
              <a:t>,</a:t>
            </a:r>
            <a:r>
              <a:rPr lang="hu-HU" dirty="0"/>
              <a:t> </a:t>
            </a:r>
            <a:r>
              <a:rPr lang="hu-HU" dirty="0" err="1"/>
              <a:t>Wondershare</a:t>
            </a:r>
            <a:r>
              <a:rPr lang="hu-HU" dirty="0"/>
              <a:t> </a:t>
            </a:r>
            <a:r>
              <a:rPr lang="hu-HU" dirty="0" err="1"/>
              <a:t>EdrawMind</a:t>
            </a:r>
            <a:r>
              <a:rPr lang="hu-HU" dirty="0"/>
              <a:t> / </a:t>
            </a:r>
            <a:r>
              <a:rPr lang="hu-HU" dirty="0" err="1" smtClean="0"/>
              <a:t>Mindmeister</a:t>
            </a:r>
            <a:r>
              <a:rPr lang="hu-HU" dirty="0" smtClean="0"/>
              <a:t>, </a:t>
            </a:r>
            <a:r>
              <a:rPr lang="hu-HU" dirty="0" err="1" smtClean="0"/>
              <a:t>SolidEdge</a:t>
            </a:r>
            <a:r>
              <a:rPr lang="hu-HU" dirty="0" smtClean="0"/>
              <a:t>, </a:t>
            </a:r>
            <a:r>
              <a:rPr lang="hu-HU" dirty="0" err="1"/>
              <a:t>Mindomo</a:t>
            </a:r>
            <a:r>
              <a:rPr lang="hu-HU" dirty="0"/>
              <a:t> </a:t>
            </a:r>
            <a:r>
              <a:rPr lang="hu-HU" dirty="0" smtClean="0"/>
              <a:t>– IDŐVONAL, </a:t>
            </a:r>
            <a:r>
              <a:rPr lang="hu-HU" dirty="0" err="1" smtClean="0"/>
              <a:t>Padlet</a:t>
            </a:r>
            <a:r>
              <a:rPr lang="hu-HU" dirty="0" smtClean="0"/>
              <a:t>, </a:t>
            </a:r>
            <a:r>
              <a:rPr lang="hu-HU" dirty="0" err="1"/>
              <a:t>Jamboard</a:t>
            </a:r>
            <a:r>
              <a:rPr lang="hu-HU" dirty="0"/>
              <a:t>, </a:t>
            </a:r>
            <a:r>
              <a:rPr lang="hu-HU" dirty="0" err="1"/>
              <a:t>Liveworksheets</a:t>
            </a:r>
            <a:r>
              <a:rPr lang="hu-HU" dirty="0"/>
              <a:t>, Tankockák (</a:t>
            </a:r>
            <a:r>
              <a:rPr lang="hu-HU" dirty="0" err="1"/>
              <a:t>Learningapps</a:t>
            </a:r>
            <a:r>
              <a:rPr lang="hu-HU" dirty="0" smtClean="0"/>
              <a:t>), </a:t>
            </a:r>
            <a:r>
              <a:rPr lang="hu-HU" dirty="0" err="1" smtClean="0"/>
              <a:t>Quizlet</a:t>
            </a:r>
            <a:r>
              <a:rPr lang="hu-HU" dirty="0" smtClean="0"/>
              <a:t>, </a:t>
            </a:r>
            <a:r>
              <a:rPr lang="hu-HU" dirty="0" err="1"/>
              <a:t>Book</a:t>
            </a:r>
            <a:r>
              <a:rPr lang="hu-HU" dirty="0"/>
              <a:t> </a:t>
            </a:r>
            <a:r>
              <a:rPr lang="hu-HU" dirty="0" err="1" smtClean="0"/>
              <a:t>Creator</a:t>
            </a:r>
            <a:r>
              <a:rPr lang="hu-HU" dirty="0" smtClean="0"/>
              <a:t>, </a:t>
            </a:r>
            <a:r>
              <a:rPr lang="hu-HU" dirty="0" err="1"/>
              <a:t>iSpring</a:t>
            </a:r>
            <a:r>
              <a:rPr lang="hu-HU" dirty="0"/>
              <a:t> Flip 10 / </a:t>
            </a:r>
            <a:r>
              <a:rPr lang="hu-HU" dirty="0" err="1"/>
              <a:t>Microsot</a:t>
            </a:r>
            <a:r>
              <a:rPr lang="hu-HU" dirty="0"/>
              <a:t> </a:t>
            </a:r>
            <a:r>
              <a:rPr lang="hu-HU" dirty="0" err="1" smtClean="0"/>
              <a:t>Powerpoint</a:t>
            </a:r>
            <a:r>
              <a:rPr lang="hu-HU" dirty="0" smtClean="0"/>
              <a:t>,</a:t>
            </a:r>
            <a:r>
              <a:rPr lang="hu-HU" dirty="0"/>
              <a:t> PowerPoint 2016+ videó </a:t>
            </a:r>
            <a:r>
              <a:rPr lang="hu-HU" dirty="0" smtClean="0"/>
              <a:t>rögzítés, </a:t>
            </a:r>
            <a:r>
              <a:rPr lang="hu-HU" dirty="0" err="1" smtClean="0"/>
              <a:t>Animoto</a:t>
            </a:r>
            <a:r>
              <a:rPr lang="hu-HU" dirty="0" smtClean="0"/>
              <a:t>, </a:t>
            </a:r>
            <a:r>
              <a:rPr lang="hu-HU" dirty="0" err="1"/>
              <a:t>Google</a:t>
            </a:r>
            <a:r>
              <a:rPr lang="hu-HU" dirty="0"/>
              <a:t> </a:t>
            </a:r>
            <a:r>
              <a:rPr lang="hu-HU" dirty="0" err="1" smtClean="0"/>
              <a:t>Forms</a:t>
            </a:r>
            <a:r>
              <a:rPr lang="hu-HU" dirty="0" smtClean="0"/>
              <a:t>, </a:t>
            </a:r>
            <a:r>
              <a:rPr lang="hu-HU" dirty="0" err="1" smtClean="0"/>
              <a:t>Kahoot</a:t>
            </a:r>
            <a:r>
              <a:rPr lang="hu-HU" dirty="0" smtClean="0"/>
              <a:t>, </a:t>
            </a:r>
            <a:r>
              <a:rPr lang="hu-HU" dirty="0" err="1" smtClean="0"/>
              <a:t>Redmenta</a:t>
            </a:r>
            <a:r>
              <a:rPr lang="hu-HU" dirty="0" smtClean="0"/>
              <a:t>, </a:t>
            </a:r>
            <a:r>
              <a:rPr lang="hu-HU" dirty="0" err="1"/>
              <a:t>iSpring</a:t>
            </a:r>
            <a:r>
              <a:rPr lang="hu-HU" dirty="0"/>
              <a:t> </a:t>
            </a:r>
            <a:r>
              <a:rPr lang="hu-HU" dirty="0" err="1"/>
              <a:t>QuizMaker</a:t>
            </a:r>
            <a:r>
              <a:rPr lang="hu-HU" dirty="0"/>
              <a:t> </a:t>
            </a:r>
            <a:r>
              <a:rPr lang="hu-HU" dirty="0" smtClean="0"/>
              <a:t>10, </a:t>
            </a:r>
            <a:r>
              <a:rPr lang="hu-HU" dirty="0" err="1" smtClean="0"/>
              <a:t>Canva</a:t>
            </a:r>
            <a:r>
              <a:rPr lang="hu-HU" dirty="0" smtClean="0"/>
              <a:t>, </a:t>
            </a:r>
            <a:r>
              <a:rPr lang="hu-HU" dirty="0" err="1" smtClean="0"/>
              <a:t>Prezi</a:t>
            </a:r>
            <a:r>
              <a:rPr lang="hu-HU" dirty="0" smtClean="0"/>
              <a:t>, </a:t>
            </a:r>
            <a:r>
              <a:rPr lang="hu-HU" dirty="0" err="1"/>
              <a:t>Mentimeter</a:t>
            </a:r>
            <a:r>
              <a:rPr lang="hu-HU" dirty="0"/>
              <a:t>, </a:t>
            </a:r>
            <a:r>
              <a:rPr lang="hu-HU" dirty="0" err="1" smtClean="0"/>
              <a:t>Wordart</a:t>
            </a:r>
            <a:r>
              <a:rPr lang="hu-HU" dirty="0" smtClean="0"/>
              <a:t>,</a:t>
            </a:r>
            <a:r>
              <a:rPr lang="hu-HU" dirty="0"/>
              <a:t> </a:t>
            </a:r>
            <a:r>
              <a:rPr lang="hu-HU" dirty="0" err="1" smtClean="0"/>
              <a:t>Geogebra</a:t>
            </a:r>
            <a:r>
              <a:rPr lang="hu-HU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156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hét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3"/>
          </p:nvPr>
        </p:nvSpPr>
        <p:spPr>
          <a:xfrm>
            <a:off x="838199" y="1540476"/>
            <a:ext cx="10515599" cy="4636487"/>
          </a:xfrm>
        </p:spPr>
        <p:txBody>
          <a:bodyPr>
            <a:normAutofit lnSpcReduction="10000"/>
          </a:bodyPr>
          <a:lstStyle/>
          <a:p>
            <a:r>
              <a:rPr lang="hu-HU" b="1" dirty="0"/>
              <a:t>A DMC-n közzétett lecke/projekttervek száma: </a:t>
            </a:r>
            <a:r>
              <a:rPr lang="hu-HU" b="1" dirty="0" smtClean="0"/>
              <a:t>10</a:t>
            </a:r>
          </a:p>
          <a:p>
            <a:pPr lvl="1"/>
            <a:r>
              <a:rPr lang="hu-HU" b="1" dirty="0" err="1"/>
              <a:t>Boj</a:t>
            </a:r>
            <a:r>
              <a:rPr lang="sk-SK" b="1" dirty="0" err="1"/>
              <a:t>čik</a:t>
            </a:r>
            <a:r>
              <a:rPr lang="sk-SK" b="1" dirty="0"/>
              <a:t> </a:t>
            </a:r>
            <a:r>
              <a:rPr lang="hu-HU" b="1" dirty="0" err="1"/>
              <a:t>Justi</a:t>
            </a:r>
            <a:r>
              <a:rPr lang="hu-HU" dirty="0"/>
              <a:t>: Napi programom – </a:t>
            </a:r>
            <a:r>
              <a:rPr lang="hu-HU" dirty="0" err="1"/>
              <a:t>Mein</a:t>
            </a:r>
            <a:r>
              <a:rPr lang="hu-HU" dirty="0"/>
              <a:t> </a:t>
            </a:r>
            <a:r>
              <a:rPr lang="hu-HU" dirty="0" err="1"/>
              <a:t>Tagesprogramm</a:t>
            </a:r>
            <a:r>
              <a:rPr lang="hu-HU" dirty="0"/>
              <a:t> (180 perc) </a:t>
            </a:r>
          </a:p>
          <a:p>
            <a:pPr lvl="1"/>
            <a:r>
              <a:rPr lang="hu-HU" b="1" dirty="0" err="1"/>
              <a:t>Caban</a:t>
            </a:r>
            <a:r>
              <a:rPr lang="hu-HU" b="1" dirty="0"/>
              <a:t> Mária</a:t>
            </a:r>
            <a:r>
              <a:rPr lang="hu-HU" dirty="0"/>
              <a:t>: </a:t>
            </a:r>
            <a:r>
              <a:rPr lang="hu-HU" i="1" dirty="0"/>
              <a:t>Árfolyam </a:t>
            </a:r>
            <a:r>
              <a:rPr lang="hu-HU" i="1" dirty="0" err="1"/>
              <a:t>külömbözetek</a:t>
            </a:r>
            <a:r>
              <a:rPr lang="hu-HU" i="1" dirty="0"/>
              <a:t> </a:t>
            </a:r>
            <a:r>
              <a:rPr lang="hu-HU" dirty="0"/>
              <a:t>(45 perc)</a:t>
            </a:r>
          </a:p>
          <a:p>
            <a:pPr lvl="1"/>
            <a:r>
              <a:rPr lang="hu-HU" b="1" dirty="0" err="1"/>
              <a:t>Dolinek</a:t>
            </a:r>
            <a:r>
              <a:rPr lang="hu-HU" b="1" dirty="0"/>
              <a:t> Valéria</a:t>
            </a:r>
            <a:r>
              <a:rPr lang="hu-HU" dirty="0"/>
              <a:t>: </a:t>
            </a:r>
            <a:r>
              <a:rPr lang="hu-HU" i="1" dirty="0" err="1"/>
              <a:t>Culture</a:t>
            </a:r>
            <a:r>
              <a:rPr lang="hu-HU" i="1" dirty="0"/>
              <a:t> and </a:t>
            </a:r>
            <a:r>
              <a:rPr lang="hu-HU" i="1" dirty="0" err="1"/>
              <a:t>arts</a:t>
            </a:r>
            <a:r>
              <a:rPr lang="hu-HU" i="1" dirty="0"/>
              <a:t> </a:t>
            </a:r>
            <a:r>
              <a:rPr lang="hu-HU" dirty="0"/>
              <a:t>(90 perc)</a:t>
            </a:r>
          </a:p>
          <a:p>
            <a:pPr lvl="1"/>
            <a:r>
              <a:rPr lang="hu-HU" b="1" dirty="0" err="1"/>
              <a:t>Dulina</a:t>
            </a:r>
            <a:r>
              <a:rPr lang="hu-HU" b="1" dirty="0"/>
              <a:t> Tímea:</a:t>
            </a:r>
            <a:r>
              <a:rPr lang="hu-HU" dirty="0"/>
              <a:t> </a:t>
            </a:r>
            <a:r>
              <a:rPr lang="hu-HU" i="1" dirty="0"/>
              <a:t>Üzleti terv </a:t>
            </a:r>
            <a:r>
              <a:rPr lang="hu-HU" dirty="0"/>
              <a:t>(5 óra)</a:t>
            </a:r>
          </a:p>
          <a:p>
            <a:pPr lvl="1"/>
            <a:r>
              <a:rPr lang="hu-HU" b="1" dirty="0" err="1"/>
              <a:t>Herditzky</a:t>
            </a:r>
            <a:r>
              <a:rPr lang="hu-HU" b="1" dirty="0"/>
              <a:t> Attila: </a:t>
            </a:r>
            <a:r>
              <a:rPr lang="hu-HU" dirty="0"/>
              <a:t>Virtuális technológiák alkalmazása gépalkatrészek tervezésében</a:t>
            </a:r>
            <a:r>
              <a:rPr lang="hu-HU" b="1" dirty="0"/>
              <a:t> </a:t>
            </a:r>
            <a:r>
              <a:rPr lang="hu-HU" dirty="0"/>
              <a:t>(45 perc)</a:t>
            </a:r>
          </a:p>
          <a:p>
            <a:pPr lvl="1"/>
            <a:r>
              <a:rPr lang="hu-HU" b="1" dirty="0"/>
              <a:t>Kovács Andrea</a:t>
            </a:r>
            <a:r>
              <a:rPr lang="hu-HU" dirty="0"/>
              <a:t>: Jól látom? Optikai eszközök a gyakorlatban ( 45 foglalkozás)</a:t>
            </a:r>
          </a:p>
          <a:p>
            <a:pPr lvl="1"/>
            <a:r>
              <a:rPr lang="hu-HU" b="1" dirty="0" err="1"/>
              <a:t>Nagyová</a:t>
            </a:r>
            <a:r>
              <a:rPr lang="hu-HU" b="1" dirty="0"/>
              <a:t> Fülöp Dóra</a:t>
            </a:r>
            <a:r>
              <a:rPr lang="hu-HU" dirty="0"/>
              <a:t>: </a:t>
            </a:r>
            <a:r>
              <a:rPr lang="hu-HU" i="1" dirty="0"/>
              <a:t>Multimédia a weboldalon </a:t>
            </a:r>
            <a:r>
              <a:rPr lang="hu-HU" dirty="0"/>
              <a:t>(90 perc)</a:t>
            </a:r>
          </a:p>
          <a:p>
            <a:pPr lvl="1"/>
            <a:r>
              <a:rPr lang="hu-HU" b="1" dirty="0" err="1"/>
              <a:t>Paulinsky</a:t>
            </a:r>
            <a:r>
              <a:rPr lang="hu-HU" b="1" dirty="0"/>
              <a:t> </a:t>
            </a:r>
            <a:r>
              <a:rPr lang="hu-HU" b="1" dirty="0" err="1"/>
              <a:t>Eugen</a:t>
            </a:r>
            <a:r>
              <a:rPr lang="hu-HU" dirty="0"/>
              <a:t>: </a:t>
            </a:r>
            <a:r>
              <a:rPr lang="hu-HU" dirty="0" err="1"/>
              <a:t>Automobile</a:t>
            </a:r>
            <a:r>
              <a:rPr lang="hu-HU" dirty="0"/>
              <a:t> </a:t>
            </a:r>
            <a:r>
              <a:rPr lang="hu-HU" dirty="0" err="1"/>
              <a:t>industry</a:t>
            </a:r>
            <a:r>
              <a:rPr lang="hu-HU" dirty="0"/>
              <a:t> (90 perc)</a:t>
            </a:r>
          </a:p>
          <a:p>
            <a:pPr lvl="1"/>
            <a:r>
              <a:rPr lang="hu-HU" b="1" dirty="0" smtClean="0"/>
              <a:t>Szűcs </a:t>
            </a:r>
            <a:r>
              <a:rPr lang="hu-HU" b="1" dirty="0" smtClean="0"/>
              <a:t>Anita</a:t>
            </a:r>
            <a:r>
              <a:rPr lang="hu-HU" dirty="0" smtClean="0"/>
              <a:t>: Kettes számrendszer (45 </a:t>
            </a:r>
            <a:r>
              <a:rPr lang="hu-HU" dirty="0"/>
              <a:t>perc</a:t>
            </a:r>
            <a:r>
              <a:rPr lang="hu-HU" dirty="0" smtClean="0"/>
              <a:t>)</a:t>
            </a:r>
          </a:p>
          <a:p>
            <a:pPr lvl="1"/>
            <a:r>
              <a:rPr lang="hu-HU" b="1" dirty="0" err="1" smtClean="0"/>
              <a:t>Válent</a:t>
            </a:r>
            <a:r>
              <a:rPr lang="hu-HU" b="1" dirty="0" smtClean="0"/>
              <a:t> Béla: </a:t>
            </a:r>
            <a:r>
              <a:rPr lang="hu-HU" dirty="0" smtClean="0"/>
              <a:t>Gyártás tervezés CNC esztergán (45 </a:t>
            </a:r>
            <a:r>
              <a:rPr lang="hu-HU" dirty="0"/>
              <a:t>perc</a:t>
            </a:r>
            <a:r>
              <a:rPr lang="hu-HU" dirty="0" smtClean="0"/>
              <a:t>)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31187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Cselekvési terv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3"/>
          </p:nvPr>
        </p:nvSpPr>
        <p:spPr>
          <a:xfrm>
            <a:off x="838199" y="1507524"/>
            <a:ext cx="10515599" cy="4669439"/>
          </a:xfrm>
        </p:spPr>
        <p:txBody>
          <a:bodyPr/>
          <a:lstStyle/>
          <a:p>
            <a:r>
              <a:rPr lang="hu-HU" dirty="0"/>
              <a:t>szándékukban áll a digitális eszközök részt </a:t>
            </a:r>
            <a:r>
              <a:rPr lang="hu-HU" dirty="0" smtClean="0"/>
              <a:t>és a tananyagtárakat használni, az óraterveket inspirációként, kissé </a:t>
            </a:r>
            <a:r>
              <a:rPr lang="hu-HU" dirty="0" err="1" smtClean="0"/>
              <a:t>átalak</a:t>
            </a:r>
            <a:r>
              <a:rPr lang="sk-SK" dirty="0" err="1"/>
              <a:t>i</a:t>
            </a:r>
            <a:r>
              <a:rPr lang="sk-SK" dirty="0" err="1" smtClean="0"/>
              <a:t>tva</a:t>
            </a:r>
            <a:endParaRPr lang="hu-HU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614326"/>
              </p:ext>
            </p:extLst>
          </p:nvPr>
        </p:nvGraphicFramePr>
        <p:xfrm>
          <a:off x="838197" y="2395823"/>
          <a:ext cx="10378444" cy="3944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7136"/>
                <a:gridCol w="7125156"/>
                <a:gridCol w="1906152"/>
              </a:tblGrid>
              <a:tr h="260289">
                <a:tc gridSpan="3"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err="1" smtClean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Workshop</a:t>
                      </a:r>
                      <a:r>
                        <a:rPr lang="hu-HU" sz="1800" kern="1200" dirty="0" smtClean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terv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07755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Felelős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Módszer, digitális eszköz, gyűjtőoldal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Workshopok</a:t>
                      </a: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száma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7755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Caban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Játékalapú tanulás, </a:t>
                      </a: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Kahoot</a:t>
                      </a: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Prezi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sk-SK" sz="1800" kern="12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7755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Bojčík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Csoportmunka, PP + videó rögzítés, </a:t>
                      </a: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Quizlet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sk-SK" sz="1800" kern="12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7755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Dolinek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Fordított tanterem módszer, </a:t>
                      </a: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Mindmaster</a:t>
                      </a: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Quizizz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sk-SK" sz="1800" kern="12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7755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Dulina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Projektalapú tanulás, </a:t>
                      </a: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Mentimeter</a:t>
                      </a: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Live</a:t>
                      </a: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WorkSheets</a:t>
                      </a: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Viki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sk-SK" sz="1800" kern="12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7755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Herditzky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Jelenségalapú tanulás, </a:t>
                      </a: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Bandicam</a:t>
                      </a: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Animoto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sk-SK" sz="1800" kern="12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7755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Kovács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Szimuláció, </a:t>
                      </a: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Geogebra</a:t>
                      </a: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BookCreator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sk-SK" sz="1800" kern="12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7755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N.Fülöp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Szakértői mozaik, OneNote, </a:t>
                      </a: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WordWall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sk-SK" sz="1800" kern="12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7755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Paulinsky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Hálózatalapú tanulás, </a:t>
                      </a: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IspringFlip</a:t>
                      </a: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EdrawMind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sk-SK" sz="1800" kern="12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7755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Szűcs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Felfedeztető és kutatásalapú tanulás, </a:t>
                      </a: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Canva</a:t>
                      </a: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Redmenta</a:t>
                      </a: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mozaweb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4048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Válent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Problémaalapú tanulás, </a:t>
                      </a:r>
                      <a:r>
                        <a:rPr lang="hu-HU" sz="1800" kern="1200" dirty="0" err="1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Forms</a:t>
                      </a: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rgbClr val="1F26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sk-SK" sz="1800" kern="12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1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DMC platform és a képzés értékelése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A tanárok általában </a:t>
            </a:r>
            <a:r>
              <a:rPr lang="hu-HU" dirty="0"/>
              <a:t>pozitívan állnak a platformhoz és az általa nyújtott </a:t>
            </a:r>
            <a:r>
              <a:rPr lang="hu-HU" dirty="0" smtClean="0"/>
              <a:t>szolgáltatásokhoz</a:t>
            </a:r>
          </a:p>
          <a:p>
            <a:r>
              <a:rPr lang="hu-HU" dirty="0" smtClean="0"/>
              <a:t>Javaslatok </a:t>
            </a:r>
            <a:r>
              <a:rPr lang="hu-HU" dirty="0"/>
              <a:t>a fejlesztésre:</a:t>
            </a:r>
          </a:p>
          <a:p>
            <a:pPr marL="357188" indent="-357188">
              <a:buNone/>
            </a:pPr>
            <a:r>
              <a:rPr lang="hu-HU" dirty="0" smtClean="0"/>
              <a:t>     Az </a:t>
            </a:r>
            <a:r>
              <a:rPr lang="hu-HU" dirty="0"/>
              <a:t>oldal frontendjét felhasználhatóság szempontjából egyszerűsíteni kell, </a:t>
            </a:r>
            <a:r>
              <a:rPr lang="hu-HU" dirty="0" err="1"/>
              <a:t>pl</a:t>
            </a:r>
            <a:r>
              <a:rPr lang="hu-HU" dirty="0"/>
              <a:t> a menü:</a:t>
            </a:r>
            <a:endParaRPr lang="sk-SK" sz="2000" dirty="0"/>
          </a:p>
          <a:p>
            <a:pPr lvl="1"/>
            <a:r>
              <a:rPr lang="hu-HU" i="1" dirty="0" err="1"/>
              <a:t>Blog</a:t>
            </a:r>
            <a:r>
              <a:rPr lang="hu-HU" i="1" dirty="0"/>
              <a:t> szükségességének átgondolása</a:t>
            </a:r>
            <a:endParaRPr lang="sk-SK" sz="1600" i="1" dirty="0"/>
          </a:p>
          <a:p>
            <a:pPr lvl="1"/>
            <a:r>
              <a:rPr lang="hu-HU" i="1" dirty="0"/>
              <a:t>Fórum helyett inkább dinamikusan bővíthető FAQ (</a:t>
            </a:r>
            <a:r>
              <a:rPr lang="hu-HU" i="1" dirty="0" err="1"/>
              <a:t>frequently</a:t>
            </a:r>
            <a:r>
              <a:rPr lang="hu-HU" i="1" dirty="0"/>
              <a:t> </a:t>
            </a:r>
            <a:r>
              <a:rPr lang="hu-HU" i="1" dirty="0" err="1"/>
              <a:t>asked</a:t>
            </a:r>
            <a:r>
              <a:rPr lang="hu-HU" i="1" dirty="0"/>
              <a:t> </a:t>
            </a:r>
            <a:r>
              <a:rPr lang="hu-HU" i="1" dirty="0" err="1"/>
              <a:t>questions</a:t>
            </a:r>
            <a:r>
              <a:rPr lang="hu-HU" i="1" dirty="0"/>
              <a:t>) lista</a:t>
            </a:r>
            <a:endParaRPr lang="sk-SK" sz="1600" i="1" dirty="0"/>
          </a:p>
          <a:p>
            <a:pPr lvl="1"/>
            <a:r>
              <a:rPr lang="hu-HU" i="1" dirty="0"/>
              <a:t>Tartalom hozzáadása kihagyható és tartalmak listája átnevezhető tartalom menüponttá – ezen belül úgyis lehet hozzáadni; viszont itt legyen mód a listában minden mező szerint keresni/szűrni és rendezni, illetve itt legyenek láthatóak a kommentek is – ha pl. látni szeretnénk </a:t>
            </a:r>
            <a:r>
              <a:rPr lang="hu-HU" i="1" dirty="0" err="1"/>
              <a:t>Latabár</a:t>
            </a:r>
            <a:r>
              <a:rPr lang="hu-HU" i="1" dirty="0"/>
              <a:t> Jenő összes kommentjét; vagy az összes angol nyelvű </a:t>
            </a:r>
            <a:r>
              <a:rPr lang="hu-HU" i="1" dirty="0" smtClean="0"/>
              <a:t>tartalmat</a:t>
            </a:r>
            <a:endParaRPr lang="sk-SK" sz="1600" i="1" dirty="0"/>
          </a:p>
        </p:txBody>
      </p:sp>
    </p:spTree>
    <p:extLst>
      <p:ext uri="{BB962C8B-B14F-4D97-AF65-F5344CB8AC3E}">
        <p14:creationId xmlns:p14="http://schemas.microsoft.com/office/powerpoint/2010/main" val="19268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703</Words>
  <Application>Microsoft Office PowerPoint</Application>
  <PresentationFormat>Širokouhlá</PresentationFormat>
  <Paragraphs>126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Wingdings</vt:lpstr>
      <vt:lpstr>Exo</vt:lpstr>
      <vt:lpstr>Exo Black</vt:lpstr>
      <vt:lpstr>Calibri</vt:lpstr>
      <vt:lpstr>Arial</vt:lpstr>
      <vt:lpstr>Office-téma</vt:lpstr>
      <vt:lpstr>Prezentácia programu PowerPoint</vt:lpstr>
      <vt:lpstr>DMC-képzés</vt:lpstr>
      <vt:lpstr>A képzés körülményei</vt:lpstr>
      <vt:lpstr>Adatok</vt:lpstr>
      <vt:lpstr>1. hét</vt:lpstr>
      <vt:lpstr>2. hét</vt:lpstr>
      <vt:lpstr>3. hét</vt:lpstr>
      <vt:lpstr>Cselekvési terv</vt:lpstr>
      <vt:lpstr>A DMC platform és a képzés értékelése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Culture for the 21st Century Vocational Education</dc:title>
  <dc:creator>Gábor Lajtos</dc:creator>
  <cp:lastModifiedBy>cabanm</cp:lastModifiedBy>
  <cp:revision>59</cp:revision>
  <dcterms:created xsi:type="dcterms:W3CDTF">2020-10-01T13:18:12Z</dcterms:created>
  <dcterms:modified xsi:type="dcterms:W3CDTF">2022-06-08T06:16:46Z</dcterms:modified>
</cp:coreProperties>
</file>