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64" r:id="rId4"/>
    <p:sldId id="258" r:id="rId5"/>
    <p:sldId id="261" r:id="rId6"/>
    <p:sldId id="263" r:id="rId7"/>
    <p:sldId id="272" r:id="rId8"/>
    <p:sldId id="270" r:id="rId9"/>
    <p:sldId id="271" r:id="rId10"/>
    <p:sldId id="267" r:id="rId11"/>
    <p:sldId id="268" r:id="rId12"/>
    <p:sldId id="269" r:id="rId13"/>
    <p:sldId id="265" r:id="rId14"/>
    <p:sldId id="262" r:id="rId15"/>
    <p:sldId id="260" r:id="rId16"/>
    <p:sldId id="259" r:id="rId17"/>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Exo" panose="020B0604020202020204" charset="-18"/>
      <p:regular r:id="rId22"/>
      <p:bold r:id="rId23"/>
      <p:italic r:id="rId24"/>
      <p:boldItalic r:id="rId25"/>
    </p:embeddedFont>
    <p:embeddedFont>
      <p:font typeface="Exo Black" panose="020B0604020202020204" charset="-18"/>
      <p:bold r:id="rId26"/>
      <p:boldItalic r:id="rId27"/>
    </p:embeddedFont>
  </p:embeddedFontLst>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8B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70" d="100"/>
          <a:sy n="70" d="100"/>
        </p:scale>
        <p:origin x="5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362F693-47B1-4809-8603-DE4239EBD224}"/>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FE4EB259-3FC4-41CB-BF69-46F3EA962E5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A0FBE45E-E8A3-4C2D-9C85-182830B2630B}"/>
              </a:ext>
            </a:extLst>
          </p:cNvPr>
          <p:cNvSpPr>
            <a:spLocks noGrp="1"/>
          </p:cNvSpPr>
          <p:nvPr>
            <p:ph type="dt" sz="half" idx="10"/>
          </p:nvPr>
        </p:nvSpPr>
        <p:spPr/>
        <p:txBody>
          <a:bodyPr/>
          <a:lstStyle/>
          <a:p>
            <a:fld id="{AFFE2BB3-8A61-4FB6-8FDB-4069DAFC59B3}" type="datetimeFigureOut">
              <a:rPr lang="hu-HU" smtClean="0"/>
              <a:t>2022. 11. 02.</a:t>
            </a:fld>
            <a:endParaRPr lang="hu-HU"/>
          </a:p>
        </p:txBody>
      </p:sp>
      <p:sp>
        <p:nvSpPr>
          <p:cNvPr id="5" name="Élőláb helye 4">
            <a:extLst>
              <a:ext uri="{FF2B5EF4-FFF2-40B4-BE49-F238E27FC236}">
                <a16:creationId xmlns:a16="http://schemas.microsoft.com/office/drawing/2014/main" id="{F08C6B7E-F530-437F-8CB2-DC83347723B8}"/>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35697C96-6814-472C-8374-76607DCF03AD}"/>
              </a:ext>
            </a:extLst>
          </p:cNvPr>
          <p:cNvSpPr>
            <a:spLocks noGrp="1"/>
          </p:cNvSpPr>
          <p:nvPr>
            <p:ph type="sldNum" sz="quarter" idx="12"/>
          </p:nvPr>
        </p:nvSpPr>
        <p:spPr/>
        <p:txBody>
          <a:bodyPr/>
          <a:lstStyle/>
          <a:p>
            <a:fld id="{08FE7A92-DD06-4467-A72C-18AAC6128735}" type="slidenum">
              <a:rPr lang="hu-HU" smtClean="0"/>
              <a:t>‹#›</a:t>
            </a:fld>
            <a:endParaRPr lang="hu-HU"/>
          </a:p>
        </p:txBody>
      </p:sp>
    </p:spTree>
    <p:extLst>
      <p:ext uri="{BB962C8B-B14F-4D97-AF65-F5344CB8AC3E}">
        <p14:creationId xmlns:p14="http://schemas.microsoft.com/office/powerpoint/2010/main" val="2904768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1B2BCA7-9CDC-49E1-89B4-74B10854DD17}"/>
              </a:ext>
            </a:extLst>
          </p:cNvPr>
          <p:cNvSpPr>
            <a:spLocks noGrp="1"/>
          </p:cNvSpPr>
          <p:nvPr>
            <p:ph type="title"/>
          </p:nvPr>
        </p:nvSpPr>
        <p:spPr/>
        <p:txBody>
          <a:bodyPr/>
          <a:lstStyle/>
          <a:p>
            <a:r>
              <a:rPr lang="hu-HU" dirty="0"/>
              <a:t>Mintacím szerkesztése</a:t>
            </a:r>
          </a:p>
        </p:txBody>
      </p:sp>
      <p:sp>
        <p:nvSpPr>
          <p:cNvPr id="3" name="Függőleges szöveg helye 2">
            <a:extLst>
              <a:ext uri="{FF2B5EF4-FFF2-40B4-BE49-F238E27FC236}">
                <a16:creationId xmlns:a16="http://schemas.microsoft.com/office/drawing/2014/main" id="{ED11FA6D-980A-4105-A1BF-E67F1D0A0F0B}"/>
              </a:ext>
            </a:extLst>
          </p:cNvPr>
          <p:cNvSpPr>
            <a:spLocks noGrp="1"/>
          </p:cNvSpPr>
          <p:nvPr>
            <p:ph type="body" orient="vert" idx="1"/>
          </p:nvPr>
        </p:nvSpPr>
        <p:spPr>
          <a:xfrm>
            <a:off x="838200" y="1825625"/>
            <a:ext cx="10515600" cy="4351338"/>
          </a:xfrm>
          <a:prstGeom prst="rect">
            <a:avLst/>
          </a:prstGeo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EA461996-2F3D-456B-8730-E8DFCFF77846}"/>
              </a:ext>
            </a:extLst>
          </p:cNvPr>
          <p:cNvSpPr>
            <a:spLocks noGrp="1"/>
          </p:cNvSpPr>
          <p:nvPr>
            <p:ph type="dt" sz="half" idx="10"/>
          </p:nvPr>
        </p:nvSpPr>
        <p:spPr/>
        <p:txBody>
          <a:bodyPr/>
          <a:lstStyle/>
          <a:p>
            <a:fld id="{AFFE2BB3-8A61-4FB6-8FDB-4069DAFC59B3}" type="datetimeFigureOut">
              <a:rPr lang="hu-HU" smtClean="0"/>
              <a:t>2022. 11. 02.</a:t>
            </a:fld>
            <a:endParaRPr lang="hu-HU"/>
          </a:p>
        </p:txBody>
      </p:sp>
      <p:sp>
        <p:nvSpPr>
          <p:cNvPr id="5" name="Élőláb helye 4">
            <a:extLst>
              <a:ext uri="{FF2B5EF4-FFF2-40B4-BE49-F238E27FC236}">
                <a16:creationId xmlns:a16="http://schemas.microsoft.com/office/drawing/2014/main" id="{42A20D98-733D-4668-9747-23655285B61E}"/>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FFCD7F89-A44D-48BC-853C-E088B099BD6C}"/>
              </a:ext>
            </a:extLst>
          </p:cNvPr>
          <p:cNvSpPr>
            <a:spLocks noGrp="1"/>
          </p:cNvSpPr>
          <p:nvPr>
            <p:ph type="sldNum" sz="quarter" idx="12"/>
          </p:nvPr>
        </p:nvSpPr>
        <p:spPr/>
        <p:txBody>
          <a:bodyPr/>
          <a:lstStyle/>
          <a:p>
            <a:fld id="{08FE7A92-DD06-4467-A72C-18AAC6128735}" type="slidenum">
              <a:rPr lang="hu-HU" smtClean="0"/>
              <a:t>‹#›</a:t>
            </a:fld>
            <a:endParaRPr lang="hu-HU"/>
          </a:p>
        </p:txBody>
      </p:sp>
      <p:pic>
        <p:nvPicPr>
          <p:cNvPr id="12" name="Kép 11">
            <a:extLst>
              <a:ext uri="{FF2B5EF4-FFF2-40B4-BE49-F238E27FC236}">
                <a16:creationId xmlns:a16="http://schemas.microsoft.com/office/drawing/2014/main" id="{018A9557-4FAD-49FE-95BF-1176E0DCE54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199" y="6370036"/>
            <a:ext cx="1475685" cy="351439"/>
          </a:xfrm>
          <a:prstGeom prst="rect">
            <a:avLst/>
          </a:prstGeom>
        </p:spPr>
      </p:pic>
      <p:pic>
        <p:nvPicPr>
          <p:cNvPr id="14" name="Kép 13">
            <a:extLst>
              <a:ext uri="{FF2B5EF4-FFF2-40B4-BE49-F238E27FC236}">
                <a16:creationId xmlns:a16="http://schemas.microsoft.com/office/drawing/2014/main" id="{38C7E77D-D11F-4E08-A2B2-AF2205FA08A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77831" y="6356350"/>
            <a:ext cx="975967" cy="342558"/>
          </a:xfrm>
          <a:prstGeom prst="rect">
            <a:avLst/>
          </a:prstGeom>
        </p:spPr>
      </p:pic>
    </p:spTree>
    <p:extLst>
      <p:ext uri="{BB962C8B-B14F-4D97-AF65-F5344CB8AC3E}">
        <p14:creationId xmlns:p14="http://schemas.microsoft.com/office/powerpoint/2010/main" val="2643385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2B9BA4A5-07D9-4365-8D3A-68C6BC9CFA7A}"/>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94A459FD-65EC-49F2-8452-37646820DE7D}"/>
              </a:ext>
            </a:extLst>
          </p:cNvPr>
          <p:cNvSpPr>
            <a:spLocks noGrp="1"/>
          </p:cNvSpPr>
          <p:nvPr>
            <p:ph type="body" orient="vert" idx="1"/>
          </p:nvPr>
        </p:nvSpPr>
        <p:spPr>
          <a:xfrm>
            <a:off x="838200" y="365125"/>
            <a:ext cx="7734300" cy="5811838"/>
          </a:xfrm>
          <a:prstGeom prst="rect">
            <a:avLst/>
          </a:prstGeo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AEB08167-6310-4467-894C-CFD3508708CB}"/>
              </a:ext>
            </a:extLst>
          </p:cNvPr>
          <p:cNvSpPr>
            <a:spLocks noGrp="1"/>
          </p:cNvSpPr>
          <p:nvPr>
            <p:ph type="dt" sz="half" idx="10"/>
          </p:nvPr>
        </p:nvSpPr>
        <p:spPr/>
        <p:txBody>
          <a:bodyPr/>
          <a:lstStyle/>
          <a:p>
            <a:fld id="{AFFE2BB3-8A61-4FB6-8FDB-4069DAFC59B3}" type="datetimeFigureOut">
              <a:rPr lang="hu-HU" smtClean="0"/>
              <a:t>2022. 11. 02.</a:t>
            </a:fld>
            <a:endParaRPr lang="hu-HU"/>
          </a:p>
        </p:txBody>
      </p:sp>
      <p:sp>
        <p:nvSpPr>
          <p:cNvPr id="5" name="Élőláb helye 4">
            <a:extLst>
              <a:ext uri="{FF2B5EF4-FFF2-40B4-BE49-F238E27FC236}">
                <a16:creationId xmlns:a16="http://schemas.microsoft.com/office/drawing/2014/main" id="{0D04C2A5-FAFD-4859-B950-E081AE9A0152}"/>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3E9E1F36-F22A-4533-8CAE-A45CF4C289C4}"/>
              </a:ext>
            </a:extLst>
          </p:cNvPr>
          <p:cNvSpPr>
            <a:spLocks noGrp="1"/>
          </p:cNvSpPr>
          <p:nvPr>
            <p:ph type="sldNum" sz="quarter" idx="12"/>
          </p:nvPr>
        </p:nvSpPr>
        <p:spPr/>
        <p:txBody>
          <a:bodyPr/>
          <a:lstStyle/>
          <a:p>
            <a:fld id="{08FE7A92-DD06-4467-A72C-18AAC6128735}" type="slidenum">
              <a:rPr lang="hu-HU" smtClean="0"/>
              <a:t>‹#›</a:t>
            </a:fld>
            <a:endParaRPr lang="hu-HU"/>
          </a:p>
        </p:txBody>
      </p:sp>
      <p:pic>
        <p:nvPicPr>
          <p:cNvPr id="12" name="Kép 11">
            <a:extLst>
              <a:ext uri="{FF2B5EF4-FFF2-40B4-BE49-F238E27FC236}">
                <a16:creationId xmlns:a16="http://schemas.microsoft.com/office/drawing/2014/main" id="{1B82F443-D2F9-400E-B54E-B3788B6F19D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199" y="6370036"/>
            <a:ext cx="1475685" cy="351439"/>
          </a:xfrm>
          <a:prstGeom prst="rect">
            <a:avLst/>
          </a:prstGeom>
        </p:spPr>
      </p:pic>
      <p:pic>
        <p:nvPicPr>
          <p:cNvPr id="14" name="Kép 13">
            <a:extLst>
              <a:ext uri="{FF2B5EF4-FFF2-40B4-BE49-F238E27FC236}">
                <a16:creationId xmlns:a16="http://schemas.microsoft.com/office/drawing/2014/main" id="{2326FD3D-E36A-422E-8340-9BA9A923D5E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77831" y="6356350"/>
            <a:ext cx="975967" cy="342558"/>
          </a:xfrm>
          <a:prstGeom prst="rect">
            <a:avLst/>
          </a:prstGeom>
        </p:spPr>
      </p:pic>
    </p:spTree>
    <p:extLst>
      <p:ext uri="{BB962C8B-B14F-4D97-AF65-F5344CB8AC3E}">
        <p14:creationId xmlns:p14="http://schemas.microsoft.com/office/powerpoint/2010/main" val="2096998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Egyéni elrendezés">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3" name="Dátum helye 2">
            <a:extLst>
              <a:ext uri="{FF2B5EF4-FFF2-40B4-BE49-F238E27FC236}">
                <a16:creationId xmlns:a16="http://schemas.microsoft.com/office/drawing/2014/main" id="{72C1388E-E679-430C-B66F-0A11FF02EAC2}"/>
              </a:ext>
            </a:extLst>
          </p:cNvPr>
          <p:cNvSpPr>
            <a:spLocks noGrp="1"/>
          </p:cNvSpPr>
          <p:nvPr>
            <p:ph type="dt" sz="half" idx="10"/>
          </p:nvPr>
        </p:nvSpPr>
        <p:spPr/>
        <p:txBody>
          <a:bodyPr/>
          <a:lstStyle/>
          <a:p>
            <a:fld id="{AFFE2BB3-8A61-4FB6-8FDB-4069DAFC59B3}" type="datetimeFigureOut">
              <a:rPr lang="hu-HU" smtClean="0"/>
              <a:t>2022. 11. 02.</a:t>
            </a:fld>
            <a:endParaRPr lang="hu-HU"/>
          </a:p>
        </p:txBody>
      </p:sp>
      <p:sp>
        <p:nvSpPr>
          <p:cNvPr id="4" name="Élőláb helye 3">
            <a:extLst>
              <a:ext uri="{FF2B5EF4-FFF2-40B4-BE49-F238E27FC236}">
                <a16:creationId xmlns:a16="http://schemas.microsoft.com/office/drawing/2014/main" id="{928E9791-B566-4517-80C2-C8D487737F30}"/>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EC5C99AA-1E1C-440F-81DE-9E5D663B9D36}"/>
              </a:ext>
            </a:extLst>
          </p:cNvPr>
          <p:cNvSpPr>
            <a:spLocks noGrp="1"/>
          </p:cNvSpPr>
          <p:nvPr>
            <p:ph type="sldNum" sz="quarter" idx="12"/>
          </p:nvPr>
        </p:nvSpPr>
        <p:spPr/>
        <p:txBody>
          <a:bodyPr/>
          <a:lstStyle/>
          <a:p>
            <a:fld id="{08FE7A92-DD06-4467-A72C-18AAC6128735}" type="slidenum">
              <a:rPr lang="hu-HU" smtClean="0"/>
              <a:t>‹#›</a:t>
            </a:fld>
            <a:endParaRPr lang="hu-HU"/>
          </a:p>
        </p:txBody>
      </p:sp>
      <p:sp>
        <p:nvSpPr>
          <p:cNvPr id="7" name="Szövegdoboz 6">
            <a:extLst>
              <a:ext uri="{FF2B5EF4-FFF2-40B4-BE49-F238E27FC236}">
                <a16:creationId xmlns:a16="http://schemas.microsoft.com/office/drawing/2014/main" id="{6E7E75A5-4304-4556-9B5E-A6CCC5F2463D}"/>
              </a:ext>
            </a:extLst>
          </p:cNvPr>
          <p:cNvSpPr txBox="1"/>
          <p:nvPr userDrawn="1"/>
        </p:nvSpPr>
        <p:spPr>
          <a:xfrm>
            <a:off x="410817" y="1968676"/>
            <a:ext cx="10515599" cy="3788858"/>
          </a:xfrm>
          <a:prstGeom prst="rect">
            <a:avLst/>
          </a:prstGeom>
          <a:noFill/>
        </p:spPr>
        <p:txBody>
          <a:bodyPr wrap="square">
            <a:spAutoFit/>
          </a:bodyPr>
          <a:lstStyle/>
          <a:p>
            <a:pPr>
              <a:lnSpc>
                <a:spcPct val="150000"/>
              </a:lnSpc>
              <a:spcBef>
                <a:spcPts val="0"/>
              </a:spcBef>
              <a:tabLst>
                <a:tab pos="2057400" algn="r"/>
                <a:tab pos="2246313" algn="l"/>
              </a:tabLst>
            </a:pPr>
            <a:r>
              <a:rPr lang="hu-HU" b="1" noProof="0" dirty="0"/>
              <a:t>	</a:t>
            </a:r>
            <a:r>
              <a:rPr lang="en-GB" b="1" noProof="0" dirty="0">
                <a:solidFill>
                  <a:srgbClr val="0C8B51"/>
                </a:solidFill>
                <a:latin typeface="Exo" pitchFamily="2" charset="-18"/>
              </a:rPr>
              <a:t>Title</a:t>
            </a:r>
            <a:r>
              <a:rPr lang="en-GB" b="1" noProof="0" dirty="0"/>
              <a:t> </a:t>
            </a:r>
            <a:r>
              <a:rPr lang="hu-HU" b="1" noProof="0" dirty="0"/>
              <a:t>	</a:t>
            </a:r>
            <a:r>
              <a:rPr lang="en-GB" noProof="0" dirty="0"/>
              <a:t>Digital Culture for the 21st Century Vocational Education</a:t>
            </a:r>
            <a:br>
              <a:rPr lang="en-GB" noProof="0" dirty="0"/>
            </a:br>
            <a:r>
              <a:rPr lang="hu-HU" noProof="0" dirty="0"/>
              <a:t>	</a:t>
            </a:r>
            <a:r>
              <a:rPr lang="en-GB" sz="1800" b="1" kern="1200" noProof="0" dirty="0">
                <a:solidFill>
                  <a:srgbClr val="0C8B51"/>
                </a:solidFill>
                <a:latin typeface="Exo" pitchFamily="2" charset="-18"/>
                <a:ea typeface="+mn-ea"/>
                <a:cs typeface="+mn-cs"/>
              </a:rPr>
              <a:t>Acronym</a:t>
            </a:r>
            <a:r>
              <a:rPr lang="en-GB" noProof="0" dirty="0"/>
              <a:t> </a:t>
            </a:r>
            <a:r>
              <a:rPr lang="hu-HU" noProof="0" dirty="0"/>
              <a:t>	</a:t>
            </a:r>
            <a:r>
              <a:rPr lang="en-GB" noProof="0" dirty="0" err="1"/>
              <a:t>VETWork</a:t>
            </a:r>
            <a:r>
              <a:rPr lang="en-GB" noProof="0" dirty="0"/>
              <a:t/>
            </a:r>
            <a:br>
              <a:rPr lang="en-GB" noProof="0" dirty="0"/>
            </a:br>
            <a:r>
              <a:rPr lang="hu-HU" noProof="0" dirty="0"/>
              <a:t>	</a:t>
            </a:r>
            <a:r>
              <a:rPr lang="en-GB" sz="1800" b="1" kern="1200" noProof="0" dirty="0">
                <a:solidFill>
                  <a:srgbClr val="0C8B51"/>
                </a:solidFill>
                <a:latin typeface="Exo" pitchFamily="2" charset="-18"/>
                <a:ea typeface="+mn-ea"/>
                <a:cs typeface="+mn-cs"/>
              </a:rPr>
              <a:t>Project ID </a:t>
            </a:r>
            <a:r>
              <a:rPr lang="hu-HU" b="1" noProof="0" dirty="0"/>
              <a:t>	</a:t>
            </a:r>
            <a:r>
              <a:rPr lang="en-GB" noProof="0" dirty="0"/>
              <a:t>2020-1-HU01-KA202-078760</a:t>
            </a:r>
            <a:br>
              <a:rPr lang="en-GB" noProof="0" dirty="0"/>
            </a:br>
            <a:r>
              <a:rPr lang="hu-HU" noProof="0" dirty="0"/>
              <a:t>	</a:t>
            </a:r>
            <a:r>
              <a:rPr lang="en-GB" sz="1800" b="1" kern="1200" noProof="0" dirty="0">
                <a:solidFill>
                  <a:srgbClr val="0C8B51"/>
                </a:solidFill>
                <a:latin typeface="Exo" pitchFamily="2" charset="-18"/>
                <a:ea typeface="+mn-ea"/>
                <a:cs typeface="+mn-cs"/>
              </a:rPr>
              <a:t>Program</a:t>
            </a:r>
            <a:r>
              <a:rPr lang="en-GB" noProof="0" dirty="0">
                <a:solidFill>
                  <a:srgbClr val="0C8B51"/>
                </a:solidFill>
              </a:rPr>
              <a:t> </a:t>
            </a:r>
            <a:r>
              <a:rPr lang="hu-HU" noProof="0" dirty="0"/>
              <a:t>	</a:t>
            </a:r>
            <a:r>
              <a:rPr lang="en-GB" noProof="0" dirty="0"/>
              <a:t>Erasmus + KA2, Strategic partnership</a:t>
            </a:r>
            <a:br>
              <a:rPr lang="en-GB" noProof="0" dirty="0"/>
            </a:br>
            <a:r>
              <a:rPr lang="hu-HU" noProof="0" dirty="0"/>
              <a:t>	</a:t>
            </a:r>
            <a:r>
              <a:rPr lang="en-GB" b="1" noProof="0" dirty="0">
                <a:solidFill>
                  <a:srgbClr val="0C8B51"/>
                </a:solidFill>
              </a:rPr>
              <a:t> </a:t>
            </a:r>
            <a:r>
              <a:rPr lang="en-GB" sz="1800" b="1" kern="1200" noProof="0" dirty="0">
                <a:solidFill>
                  <a:srgbClr val="0C8B51"/>
                </a:solidFill>
                <a:latin typeface="Exo" pitchFamily="2" charset="-18"/>
                <a:ea typeface="+mn-ea"/>
                <a:cs typeface="+mn-cs"/>
              </a:rPr>
              <a:t>Target</a:t>
            </a:r>
            <a:r>
              <a:rPr lang="hu-HU" sz="1800" b="1" kern="1200" noProof="0" dirty="0">
                <a:solidFill>
                  <a:srgbClr val="0C8B51"/>
                </a:solidFill>
                <a:latin typeface="Exo" pitchFamily="2" charset="-18"/>
                <a:ea typeface="+mn-ea"/>
                <a:cs typeface="+mn-cs"/>
              </a:rPr>
              <a:t> </a:t>
            </a:r>
            <a:r>
              <a:rPr lang="hu-HU" sz="1800" b="1" kern="1200" noProof="0" dirty="0" err="1">
                <a:solidFill>
                  <a:srgbClr val="0C8B51"/>
                </a:solidFill>
                <a:latin typeface="Exo" pitchFamily="2" charset="-18"/>
                <a:ea typeface="+mn-ea"/>
                <a:cs typeface="+mn-cs"/>
              </a:rPr>
              <a:t>group</a:t>
            </a:r>
            <a:r>
              <a:rPr lang="en-GB" sz="1800" b="1" kern="1200" noProof="0" dirty="0">
                <a:solidFill>
                  <a:srgbClr val="0C8B51"/>
                </a:solidFill>
                <a:latin typeface="Exo" pitchFamily="2" charset="-18"/>
                <a:ea typeface="+mn-ea"/>
                <a:cs typeface="+mn-cs"/>
              </a:rPr>
              <a:t> </a:t>
            </a:r>
            <a:r>
              <a:rPr lang="hu-HU" noProof="0" dirty="0"/>
              <a:t>	</a:t>
            </a:r>
            <a:r>
              <a:rPr lang="en-GB" noProof="0" dirty="0"/>
              <a:t>VET teachers, trainers, managers</a:t>
            </a:r>
            <a:br>
              <a:rPr lang="en-GB" noProof="0" dirty="0"/>
            </a:br>
            <a:r>
              <a:rPr lang="hu-HU" noProof="0" dirty="0"/>
              <a:t>	</a:t>
            </a:r>
            <a:r>
              <a:rPr lang="en-GB" sz="1800" b="1" kern="1200" noProof="0" dirty="0">
                <a:solidFill>
                  <a:srgbClr val="0C8B51"/>
                </a:solidFill>
                <a:latin typeface="Exo" pitchFamily="2" charset="-18"/>
                <a:ea typeface="+mn-ea"/>
                <a:cs typeface="+mn-cs"/>
              </a:rPr>
              <a:t>Beneficiaries</a:t>
            </a:r>
            <a:r>
              <a:rPr lang="en-GB" noProof="0" dirty="0">
                <a:solidFill>
                  <a:srgbClr val="0C8B51"/>
                </a:solidFill>
              </a:rPr>
              <a:t> </a:t>
            </a:r>
            <a:r>
              <a:rPr lang="hu-HU" noProof="0" dirty="0"/>
              <a:t>	</a:t>
            </a:r>
            <a:r>
              <a:rPr lang="en-GB" noProof="0" dirty="0"/>
              <a:t>VET students</a:t>
            </a:r>
            <a:br>
              <a:rPr lang="en-GB" noProof="0" dirty="0"/>
            </a:br>
            <a:r>
              <a:rPr lang="hu-HU" noProof="0" dirty="0"/>
              <a:t>	</a:t>
            </a:r>
            <a:r>
              <a:rPr lang="en-GB" sz="1800" b="1" kern="1200" noProof="0" dirty="0">
                <a:solidFill>
                  <a:srgbClr val="0C8B51"/>
                </a:solidFill>
                <a:latin typeface="Exo" pitchFamily="2" charset="-18"/>
                <a:ea typeface="+mn-ea"/>
                <a:cs typeface="+mn-cs"/>
              </a:rPr>
              <a:t>Partner countries </a:t>
            </a:r>
            <a:r>
              <a:rPr lang="hu-HU" noProof="0" dirty="0"/>
              <a:t>	</a:t>
            </a:r>
            <a:r>
              <a:rPr lang="en-GB" noProof="0" dirty="0"/>
              <a:t>Hungary, Slovakia, Slovenia, Romania</a:t>
            </a:r>
            <a:br>
              <a:rPr lang="en-GB" noProof="0" dirty="0"/>
            </a:br>
            <a:r>
              <a:rPr lang="hu-HU" noProof="0" dirty="0"/>
              <a:t>	</a:t>
            </a:r>
            <a:r>
              <a:rPr lang="en-GB" sz="1800" b="1" kern="1200" noProof="0" dirty="0">
                <a:solidFill>
                  <a:srgbClr val="0C8B51"/>
                </a:solidFill>
                <a:latin typeface="Exo" pitchFamily="2" charset="-18"/>
                <a:ea typeface="+mn-ea"/>
                <a:cs typeface="+mn-cs"/>
              </a:rPr>
              <a:t>Duration</a:t>
            </a:r>
            <a:r>
              <a:rPr lang="en-GB" noProof="0" dirty="0"/>
              <a:t> </a:t>
            </a:r>
            <a:r>
              <a:rPr lang="hu-HU" noProof="0" dirty="0"/>
              <a:t>	</a:t>
            </a:r>
            <a:r>
              <a:rPr lang="en-GB" noProof="0" dirty="0"/>
              <a:t>1st Sep 2020 - 31st May 2023</a:t>
            </a:r>
            <a:br>
              <a:rPr lang="en-GB" noProof="0" dirty="0"/>
            </a:br>
            <a:r>
              <a:rPr lang="hu-HU" noProof="0" dirty="0"/>
              <a:t>	</a:t>
            </a:r>
            <a:r>
              <a:rPr lang="en-GB" sz="1800" b="1" kern="1200" noProof="0" dirty="0">
                <a:solidFill>
                  <a:srgbClr val="0C8B51"/>
                </a:solidFill>
                <a:latin typeface="Exo" pitchFamily="2" charset="-18"/>
                <a:ea typeface="+mn-ea"/>
                <a:cs typeface="+mn-cs"/>
              </a:rPr>
              <a:t>Contact</a:t>
            </a:r>
            <a:r>
              <a:rPr lang="en-GB" b="1" noProof="0" dirty="0"/>
              <a:t> </a:t>
            </a:r>
            <a:r>
              <a:rPr lang="hu-HU" b="1" noProof="0" dirty="0"/>
              <a:t>	</a:t>
            </a:r>
            <a:r>
              <a:rPr lang="en-GB" noProof="0" dirty="0"/>
              <a:t>PROMPT-H Information Technology Educational, Trade and Service Ltd.</a:t>
            </a:r>
          </a:p>
        </p:txBody>
      </p:sp>
      <p:sp>
        <p:nvSpPr>
          <p:cNvPr id="11" name="Szövegdoboz 10">
            <a:extLst>
              <a:ext uri="{FF2B5EF4-FFF2-40B4-BE49-F238E27FC236}">
                <a16:creationId xmlns:a16="http://schemas.microsoft.com/office/drawing/2014/main" id="{87506A71-8B94-481F-BD5F-217FEC3A0EA7}"/>
              </a:ext>
            </a:extLst>
          </p:cNvPr>
          <p:cNvSpPr txBox="1"/>
          <p:nvPr userDrawn="1"/>
        </p:nvSpPr>
        <p:spPr>
          <a:xfrm>
            <a:off x="838800" y="668016"/>
            <a:ext cx="10515600" cy="715965"/>
          </a:xfrm>
          <a:prstGeom prst="rect">
            <a:avLst/>
          </a:prstGeom>
          <a:noFill/>
        </p:spPr>
        <p:txBody>
          <a:bodyPr wrap="square" anchor="ctr">
            <a:spAutoFit/>
          </a:bodyPr>
          <a:lstStyle/>
          <a:p>
            <a:pPr>
              <a:lnSpc>
                <a:spcPct val="90000"/>
              </a:lnSpc>
            </a:pPr>
            <a:r>
              <a:rPr lang="en-GB" sz="4400" kern="1200" noProof="0" dirty="0">
                <a:solidFill>
                  <a:schemeClr val="tx1"/>
                </a:solidFill>
                <a:latin typeface="Exo Black" pitchFamily="2" charset="-18"/>
                <a:ea typeface="+mj-ea"/>
                <a:cs typeface="+mj-cs"/>
              </a:rPr>
              <a:t>Project</a:t>
            </a:r>
            <a:r>
              <a:rPr lang="en-GB" sz="4400" noProof="0" dirty="0">
                <a:latin typeface="Exo Black" pitchFamily="2" charset="-18"/>
              </a:rPr>
              <a:t> </a:t>
            </a:r>
            <a:r>
              <a:rPr lang="en-GB" sz="4400" kern="1200" noProof="0" dirty="0">
                <a:solidFill>
                  <a:schemeClr val="tx1"/>
                </a:solidFill>
                <a:latin typeface="Exo Black" pitchFamily="2" charset="-18"/>
                <a:ea typeface="+mj-ea"/>
                <a:cs typeface="+mj-cs"/>
              </a:rPr>
              <a:t>basics</a:t>
            </a:r>
            <a:endParaRPr lang="hu-HU" sz="4400" kern="1200" dirty="0">
              <a:solidFill>
                <a:schemeClr val="tx1"/>
              </a:solidFill>
              <a:latin typeface="Exo Black" pitchFamily="2" charset="-18"/>
              <a:ea typeface="+mj-ea"/>
              <a:cs typeface="+mj-cs"/>
            </a:endParaRPr>
          </a:p>
        </p:txBody>
      </p:sp>
    </p:spTree>
    <p:extLst>
      <p:ext uri="{BB962C8B-B14F-4D97-AF65-F5344CB8AC3E}">
        <p14:creationId xmlns:p14="http://schemas.microsoft.com/office/powerpoint/2010/main" val="3389543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gyéni elrendezés">
    <p:spTree>
      <p:nvGrpSpPr>
        <p:cNvPr id="1" name=""/>
        <p:cNvGrpSpPr/>
        <p:nvPr/>
      </p:nvGrpSpPr>
      <p:grpSpPr>
        <a:xfrm>
          <a:off x="0" y="0"/>
          <a:ext cx="0" cy="0"/>
          <a:chOff x="0" y="0"/>
          <a:chExt cx="0" cy="0"/>
        </a:xfrm>
      </p:grpSpPr>
      <p:sp>
        <p:nvSpPr>
          <p:cNvPr id="3" name="Dátum helye 2">
            <a:extLst>
              <a:ext uri="{FF2B5EF4-FFF2-40B4-BE49-F238E27FC236}">
                <a16:creationId xmlns:a16="http://schemas.microsoft.com/office/drawing/2014/main" id="{96CD5A2C-266B-452B-B974-91D9BB30153A}"/>
              </a:ext>
            </a:extLst>
          </p:cNvPr>
          <p:cNvSpPr>
            <a:spLocks noGrp="1"/>
          </p:cNvSpPr>
          <p:nvPr>
            <p:ph type="dt" sz="half" idx="10"/>
          </p:nvPr>
        </p:nvSpPr>
        <p:spPr/>
        <p:txBody>
          <a:bodyPr/>
          <a:lstStyle/>
          <a:p>
            <a:fld id="{AFFE2BB3-8A61-4FB6-8FDB-4069DAFC59B3}" type="datetimeFigureOut">
              <a:rPr lang="hu-HU" smtClean="0"/>
              <a:t>2022. 11. 02.</a:t>
            </a:fld>
            <a:endParaRPr lang="hu-HU"/>
          </a:p>
        </p:txBody>
      </p:sp>
      <p:sp>
        <p:nvSpPr>
          <p:cNvPr id="4" name="Élőláb helye 3">
            <a:extLst>
              <a:ext uri="{FF2B5EF4-FFF2-40B4-BE49-F238E27FC236}">
                <a16:creationId xmlns:a16="http://schemas.microsoft.com/office/drawing/2014/main" id="{6D02B4A3-B447-4539-999B-C53D004C117F}"/>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9DFA550C-59AC-46F2-8ACE-5F20FE8ED994}"/>
              </a:ext>
            </a:extLst>
          </p:cNvPr>
          <p:cNvSpPr>
            <a:spLocks noGrp="1"/>
          </p:cNvSpPr>
          <p:nvPr>
            <p:ph type="sldNum" sz="quarter" idx="12"/>
          </p:nvPr>
        </p:nvSpPr>
        <p:spPr/>
        <p:txBody>
          <a:bodyPr/>
          <a:lstStyle/>
          <a:p>
            <a:fld id="{08FE7A92-DD06-4467-A72C-18AAC6128735}" type="slidenum">
              <a:rPr lang="hu-HU" smtClean="0"/>
              <a:t>‹#›</a:t>
            </a:fld>
            <a:endParaRPr lang="hu-HU"/>
          </a:p>
        </p:txBody>
      </p:sp>
      <p:pic>
        <p:nvPicPr>
          <p:cNvPr id="7" name="Kép 6">
            <a:extLst>
              <a:ext uri="{FF2B5EF4-FFF2-40B4-BE49-F238E27FC236}">
                <a16:creationId xmlns:a16="http://schemas.microsoft.com/office/drawing/2014/main" id="{16DE415B-A060-4879-8F42-5EBEC5B0C5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774" y="6008855"/>
            <a:ext cx="3168650" cy="754624"/>
          </a:xfrm>
          <a:prstGeom prst="rect">
            <a:avLst/>
          </a:prstGeom>
        </p:spPr>
      </p:pic>
      <p:sp>
        <p:nvSpPr>
          <p:cNvPr id="8" name="Szövegdoboz 7">
            <a:extLst>
              <a:ext uri="{FF2B5EF4-FFF2-40B4-BE49-F238E27FC236}">
                <a16:creationId xmlns:a16="http://schemas.microsoft.com/office/drawing/2014/main" id="{0088BB80-96C2-4FCA-B656-2F7EB676A681}"/>
              </a:ext>
            </a:extLst>
          </p:cNvPr>
          <p:cNvSpPr txBox="1"/>
          <p:nvPr userDrawn="1"/>
        </p:nvSpPr>
        <p:spPr>
          <a:xfrm>
            <a:off x="4006850" y="5979038"/>
            <a:ext cx="7321826" cy="738664"/>
          </a:xfrm>
          <a:prstGeom prst="rect">
            <a:avLst/>
          </a:prstGeom>
          <a:noFill/>
        </p:spPr>
        <p:txBody>
          <a:bodyPr wrap="square" rtlCol="0">
            <a:spAutoFit/>
          </a:bodyPr>
          <a:lstStyle/>
          <a:p>
            <a:r>
              <a:rPr lang="en-US" sz="14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hu-HU" sz="1400" dirty="0"/>
          </a:p>
        </p:txBody>
      </p:sp>
      <p:pic>
        <p:nvPicPr>
          <p:cNvPr id="10" name="Kép 9">
            <a:extLst>
              <a:ext uri="{FF2B5EF4-FFF2-40B4-BE49-F238E27FC236}">
                <a16:creationId xmlns:a16="http://schemas.microsoft.com/office/drawing/2014/main" id="{A5DE153A-AD94-44A8-8894-EFBB2A2A9E6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99389" y="3617843"/>
            <a:ext cx="5754411" cy="2019760"/>
          </a:xfrm>
          <a:prstGeom prst="rect">
            <a:avLst/>
          </a:prstGeom>
        </p:spPr>
      </p:pic>
      <p:sp>
        <p:nvSpPr>
          <p:cNvPr id="13" name="Rectangle 2">
            <a:extLst>
              <a:ext uri="{FF2B5EF4-FFF2-40B4-BE49-F238E27FC236}">
                <a16:creationId xmlns:a16="http://schemas.microsoft.com/office/drawing/2014/main" id="{4E9FDF61-BC4A-4863-A052-9DF4DD097454}"/>
              </a:ext>
            </a:extLst>
          </p:cNvPr>
          <p:cNvSpPr>
            <a:spLocks noChangeArrowheads="1"/>
          </p:cNvSpPr>
          <p:nvPr userDrawn="1"/>
        </p:nvSpPr>
        <p:spPr bwMode="auto">
          <a:xfrm>
            <a:off x="571774" y="1952897"/>
            <a:ext cx="107820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hu-HU" sz="2800" b="0" i="0" u="none" strike="noStrike" cap="none" normalizeH="0" baseline="0" noProof="0" dirty="0">
                <a:ln>
                  <a:noFill/>
                </a:ln>
                <a:solidFill>
                  <a:srgbClr val="0C8B51"/>
                </a:solidFill>
                <a:effectLst/>
                <a:latin typeface="Exo Black" pitchFamily="2" charset="-18"/>
              </a:rPr>
              <a:t>Thank you for your attention</a:t>
            </a:r>
            <a:r>
              <a:rPr kumimoji="0" lang="hu-HU" altLang="hu-HU" sz="2800" b="0" i="0" u="none" strike="noStrike" cap="none" normalizeH="0" baseline="0" noProof="0" dirty="0">
                <a:ln>
                  <a:noFill/>
                </a:ln>
                <a:solidFill>
                  <a:srgbClr val="0C8B51"/>
                </a:solidFill>
                <a:effectLst/>
                <a:latin typeface="Exo Black" pitchFamily="2" charset="-18"/>
              </a:rPr>
              <a:t>!</a:t>
            </a:r>
            <a:r>
              <a:rPr kumimoji="0" lang="en-GB" altLang="hu-HU" sz="2000" b="0" i="0" u="none" strike="noStrike" cap="none" normalizeH="0" baseline="0" noProof="0" dirty="0">
                <a:ln>
                  <a:noFill/>
                </a:ln>
                <a:solidFill>
                  <a:srgbClr val="0C8B51"/>
                </a:solidFill>
                <a:effectLst/>
                <a:latin typeface="Exo Black" pitchFamily="2" charset="-18"/>
              </a:rPr>
              <a:t> </a:t>
            </a:r>
            <a:endParaRPr kumimoji="0" lang="en-GB" altLang="hu-HU" sz="5400" b="0" i="0" u="none" strike="noStrike" cap="none" normalizeH="0" baseline="0" noProof="0" dirty="0">
              <a:ln>
                <a:noFill/>
              </a:ln>
              <a:solidFill>
                <a:srgbClr val="0C8B51"/>
              </a:solidFill>
              <a:effectLst/>
              <a:latin typeface="Exo Black" pitchFamily="2" charset="-18"/>
            </a:endParaRPr>
          </a:p>
        </p:txBody>
      </p:sp>
    </p:spTree>
    <p:extLst>
      <p:ext uri="{BB962C8B-B14F-4D97-AF65-F5344CB8AC3E}">
        <p14:creationId xmlns:p14="http://schemas.microsoft.com/office/powerpoint/2010/main" val="246736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ím és tartalom">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302C9A7-324C-4ED5-92FD-20682A913349}"/>
              </a:ext>
            </a:extLst>
          </p:cNvPr>
          <p:cNvSpPr>
            <a:spLocks noGrp="1"/>
          </p:cNvSpPr>
          <p:nvPr>
            <p:ph type="title"/>
          </p:nvPr>
        </p:nvSpPr>
        <p:spPr/>
        <p:txBody>
          <a:bodyPr/>
          <a:lstStyle/>
          <a:p>
            <a:r>
              <a:rPr lang="hu-HU" dirty="0"/>
              <a:t>Mintacím szerkesztése</a:t>
            </a:r>
          </a:p>
        </p:txBody>
      </p:sp>
      <p:sp>
        <p:nvSpPr>
          <p:cNvPr id="4" name="Dátum helye 3">
            <a:extLst>
              <a:ext uri="{FF2B5EF4-FFF2-40B4-BE49-F238E27FC236}">
                <a16:creationId xmlns:a16="http://schemas.microsoft.com/office/drawing/2014/main" id="{47F883D6-4DB4-4BCD-BB37-98FB9CB9F5A7}"/>
              </a:ext>
            </a:extLst>
          </p:cNvPr>
          <p:cNvSpPr>
            <a:spLocks noGrp="1"/>
          </p:cNvSpPr>
          <p:nvPr>
            <p:ph type="dt" sz="half" idx="10"/>
          </p:nvPr>
        </p:nvSpPr>
        <p:spPr/>
        <p:txBody>
          <a:bodyPr/>
          <a:lstStyle/>
          <a:p>
            <a:fld id="{AFFE2BB3-8A61-4FB6-8FDB-4069DAFC59B3}" type="datetimeFigureOut">
              <a:rPr lang="hu-HU" smtClean="0"/>
              <a:t>2022. 11. 02.</a:t>
            </a:fld>
            <a:endParaRPr lang="hu-HU" dirty="0"/>
          </a:p>
        </p:txBody>
      </p:sp>
      <p:sp>
        <p:nvSpPr>
          <p:cNvPr id="5" name="Élőláb helye 4">
            <a:extLst>
              <a:ext uri="{FF2B5EF4-FFF2-40B4-BE49-F238E27FC236}">
                <a16:creationId xmlns:a16="http://schemas.microsoft.com/office/drawing/2014/main" id="{074AFE9A-EE9C-4C1A-8BB8-53BCBBA6A90F}"/>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F8C3DA3E-480A-4D77-88EC-2B7BB31CFF10}"/>
              </a:ext>
            </a:extLst>
          </p:cNvPr>
          <p:cNvSpPr>
            <a:spLocks noGrp="1"/>
          </p:cNvSpPr>
          <p:nvPr>
            <p:ph type="sldNum" sz="quarter" idx="12"/>
          </p:nvPr>
        </p:nvSpPr>
        <p:spPr/>
        <p:txBody>
          <a:bodyPr/>
          <a:lstStyle/>
          <a:p>
            <a:fld id="{08FE7A92-DD06-4467-A72C-18AAC6128735}" type="slidenum">
              <a:rPr lang="hu-HU" smtClean="0"/>
              <a:t>‹#›</a:t>
            </a:fld>
            <a:endParaRPr lang="hu-HU"/>
          </a:p>
        </p:txBody>
      </p:sp>
      <p:sp>
        <p:nvSpPr>
          <p:cNvPr id="7" name="Tartalom helye 2">
            <a:extLst>
              <a:ext uri="{FF2B5EF4-FFF2-40B4-BE49-F238E27FC236}">
                <a16:creationId xmlns:a16="http://schemas.microsoft.com/office/drawing/2014/main" id="{2EE859E9-0AF3-4879-9537-A564E5460305}"/>
              </a:ext>
            </a:extLst>
          </p:cNvPr>
          <p:cNvSpPr>
            <a:spLocks noGrp="1"/>
          </p:cNvSpPr>
          <p:nvPr>
            <p:ph sz="half" idx="13"/>
          </p:nvPr>
        </p:nvSpPr>
        <p:spPr>
          <a:xfrm>
            <a:off x="838199" y="1825625"/>
            <a:ext cx="10515599" cy="4351338"/>
          </a:xfrm>
          <a:prstGeom prst="rect">
            <a:avLst/>
          </a:prstGeo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pic>
        <p:nvPicPr>
          <p:cNvPr id="13" name="Kép 12">
            <a:extLst>
              <a:ext uri="{FF2B5EF4-FFF2-40B4-BE49-F238E27FC236}">
                <a16:creationId xmlns:a16="http://schemas.microsoft.com/office/drawing/2014/main" id="{A222FA07-8EFA-4166-B36C-2B5D722589D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78113" y="6374134"/>
            <a:ext cx="1475685" cy="351439"/>
          </a:xfrm>
          <a:prstGeom prst="rect">
            <a:avLst/>
          </a:prstGeom>
        </p:spPr>
      </p:pic>
      <p:pic>
        <p:nvPicPr>
          <p:cNvPr id="15" name="Kép 14">
            <a:extLst>
              <a:ext uri="{FF2B5EF4-FFF2-40B4-BE49-F238E27FC236}">
                <a16:creationId xmlns:a16="http://schemas.microsoft.com/office/drawing/2014/main" id="{B049DED2-3F98-4247-849B-54182C606A9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38199" y="6356350"/>
            <a:ext cx="1102608" cy="387008"/>
          </a:xfrm>
          <a:prstGeom prst="rect">
            <a:avLst/>
          </a:prstGeom>
        </p:spPr>
      </p:pic>
    </p:spTree>
    <p:extLst>
      <p:ext uri="{BB962C8B-B14F-4D97-AF65-F5344CB8AC3E}">
        <p14:creationId xmlns:p14="http://schemas.microsoft.com/office/powerpoint/2010/main" val="287773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B139BDB-5504-4EEE-868B-C53A64F533FC}"/>
              </a:ext>
            </a:extLst>
          </p:cNvPr>
          <p:cNvSpPr>
            <a:spLocks noGrp="1"/>
          </p:cNvSpPr>
          <p:nvPr>
            <p:ph type="title"/>
          </p:nvPr>
        </p:nvSpPr>
        <p:spPr>
          <a:xfrm>
            <a:off x="831850" y="1709738"/>
            <a:ext cx="10515600" cy="2852737"/>
          </a:xfrm>
        </p:spPr>
        <p:txBody>
          <a:bodyPr anchor="b"/>
          <a:lstStyle>
            <a:lvl1pPr>
              <a:defRPr sz="6000">
                <a:latin typeface="Exo Black" pitchFamily="2" charset="-18"/>
              </a:defRPr>
            </a:lvl1pPr>
          </a:lstStyle>
          <a:p>
            <a:r>
              <a:rPr lang="hu-HU" dirty="0"/>
              <a:t>Mintacím szerkesztése</a:t>
            </a:r>
          </a:p>
        </p:txBody>
      </p:sp>
      <p:sp>
        <p:nvSpPr>
          <p:cNvPr id="3" name="Szöveg helye 2">
            <a:extLst>
              <a:ext uri="{FF2B5EF4-FFF2-40B4-BE49-F238E27FC236}">
                <a16:creationId xmlns:a16="http://schemas.microsoft.com/office/drawing/2014/main" id="{54C5A329-2311-43AB-ACC3-895FCA19AA7A}"/>
              </a:ext>
            </a:extLst>
          </p:cNvPr>
          <p:cNvSpPr>
            <a:spLocks noGrp="1"/>
          </p:cNvSpPr>
          <p:nvPr>
            <p:ph type="body" idx="1"/>
          </p:nvPr>
        </p:nvSpPr>
        <p:spPr>
          <a:xfrm>
            <a:off x="831850" y="4589463"/>
            <a:ext cx="10515600" cy="1500187"/>
          </a:xfrm>
          <a:prstGeom prst="rect">
            <a:avLst/>
          </a:prstGeom>
        </p:spPr>
        <p:txBody>
          <a:bodyPr/>
          <a:lstStyle>
            <a:lvl1pPr marL="0" indent="0">
              <a:buNone/>
              <a:defRPr sz="2400" b="1">
                <a:solidFill>
                  <a:srgbClr val="0C8B51"/>
                </a:solidFill>
                <a:latin typeface="Exo" pitchFamily="2" charset="-1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a:t>Mintaszöveg szerkesztése</a:t>
            </a:r>
          </a:p>
        </p:txBody>
      </p:sp>
      <p:sp>
        <p:nvSpPr>
          <p:cNvPr id="4" name="Dátum helye 3">
            <a:extLst>
              <a:ext uri="{FF2B5EF4-FFF2-40B4-BE49-F238E27FC236}">
                <a16:creationId xmlns:a16="http://schemas.microsoft.com/office/drawing/2014/main" id="{D0BE682A-971B-45F9-A957-92528F4D319B}"/>
              </a:ext>
            </a:extLst>
          </p:cNvPr>
          <p:cNvSpPr>
            <a:spLocks noGrp="1"/>
          </p:cNvSpPr>
          <p:nvPr>
            <p:ph type="dt" sz="half" idx="10"/>
          </p:nvPr>
        </p:nvSpPr>
        <p:spPr/>
        <p:txBody>
          <a:bodyPr/>
          <a:lstStyle/>
          <a:p>
            <a:fld id="{AFFE2BB3-8A61-4FB6-8FDB-4069DAFC59B3}" type="datetimeFigureOut">
              <a:rPr lang="hu-HU" smtClean="0"/>
              <a:t>2022. 11. 02.</a:t>
            </a:fld>
            <a:endParaRPr lang="hu-HU"/>
          </a:p>
        </p:txBody>
      </p:sp>
      <p:sp>
        <p:nvSpPr>
          <p:cNvPr id="5" name="Élőláb helye 4">
            <a:extLst>
              <a:ext uri="{FF2B5EF4-FFF2-40B4-BE49-F238E27FC236}">
                <a16:creationId xmlns:a16="http://schemas.microsoft.com/office/drawing/2014/main" id="{89A24234-268C-4470-82D3-B1AAEEEDA678}"/>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24470451-5AC6-45F9-A153-D0CC8E366950}"/>
              </a:ext>
            </a:extLst>
          </p:cNvPr>
          <p:cNvSpPr>
            <a:spLocks noGrp="1"/>
          </p:cNvSpPr>
          <p:nvPr>
            <p:ph type="sldNum" sz="quarter" idx="12"/>
          </p:nvPr>
        </p:nvSpPr>
        <p:spPr/>
        <p:txBody>
          <a:bodyPr/>
          <a:lstStyle/>
          <a:p>
            <a:fld id="{08FE7A92-DD06-4467-A72C-18AAC6128735}" type="slidenum">
              <a:rPr lang="hu-HU" smtClean="0"/>
              <a:t>‹#›</a:t>
            </a:fld>
            <a:endParaRPr lang="hu-HU"/>
          </a:p>
        </p:txBody>
      </p:sp>
      <p:pic>
        <p:nvPicPr>
          <p:cNvPr id="8" name="Kép 7">
            <a:extLst>
              <a:ext uri="{FF2B5EF4-FFF2-40B4-BE49-F238E27FC236}">
                <a16:creationId xmlns:a16="http://schemas.microsoft.com/office/drawing/2014/main" id="{3F4419F8-B4A4-4E8B-9EAA-FF78ED28FB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17671" y="588823"/>
            <a:ext cx="4491515" cy="4161257"/>
          </a:xfrm>
          <a:prstGeom prst="rect">
            <a:avLst/>
          </a:prstGeom>
        </p:spPr>
      </p:pic>
      <p:pic>
        <p:nvPicPr>
          <p:cNvPr id="10" name="Kép 9">
            <a:extLst>
              <a:ext uri="{FF2B5EF4-FFF2-40B4-BE49-F238E27FC236}">
                <a16:creationId xmlns:a16="http://schemas.microsoft.com/office/drawing/2014/main" id="{6D6C5F81-6B95-4508-A734-DACF62461A6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38199" y="6370036"/>
            <a:ext cx="1475685" cy="351439"/>
          </a:xfrm>
          <a:prstGeom prst="rect">
            <a:avLst/>
          </a:prstGeom>
        </p:spPr>
      </p:pic>
      <p:pic>
        <p:nvPicPr>
          <p:cNvPr id="12" name="Kép 11">
            <a:extLst>
              <a:ext uri="{FF2B5EF4-FFF2-40B4-BE49-F238E27FC236}">
                <a16:creationId xmlns:a16="http://schemas.microsoft.com/office/drawing/2014/main" id="{E6D7894B-455C-4F71-A1D3-22A4C0B71B4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377831" y="6356350"/>
            <a:ext cx="975967" cy="342558"/>
          </a:xfrm>
          <a:prstGeom prst="rect">
            <a:avLst/>
          </a:prstGeom>
        </p:spPr>
      </p:pic>
    </p:spTree>
    <p:extLst>
      <p:ext uri="{BB962C8B-B14F-4D97-AF65-F5344CB8AC3E}">
        <p14:creationId xmlns:p14="http://schemas.microsoft.com/office/powerpoint/2010/main" val="3131799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pic>
        <p:nvPicPr>
          <p:cNvPr id="19" name="Kép 18">
            <a:extLst>
              <a:ext uri="{FF2B5EF4-FFF2-40B4-BE49-F238E27FC236}">
                <a16:creationId xmlns:a16="http://schemas.microsoft.com/office/drawing/2014/main" id="{4A372D94-A061-4CC3-9CB9-FF4D245AF6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999218">
            <a:off x="9110859" y="-25962"/>
            <a:ext cx="2533943" cy="4728698"/>
          </a:xfrm>
          <a:prstGeom prst="rect">
            <a:avLst/>
          </a:prstGeom>
        </p:spPr>
      </p:pic>
      <p:sp>
        <p:nvSpPr>
          <p:cNvPr id="2" name="Cím 1">
            <a:extLst>
              <a:ext uri="{FF2B5EF4-FFF2-40B4-BE49-F238E27FC236}">
                <a16:creationId xmlns:a16="http://schemas.microsoft.com/office/drawing/2014/main" id="{980596E4-C9BD-4DEE-9DAF-61B9AF8E9778}"/>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53307B3D-BD56-41BC-BDDE-D4B98A281850}"/>
              </a:ext>
            </a:extLst>
          </p:cNvPr>
          <p:cNvSpPr>
            <a:spLocks noGrp="1"/>
          </p:cNvSpPr>
          <p:nvPr>
            <p:ph sz="half" idx="1"/>
          </p:nvPr>
        </p:nvSpPr>
        <p:spPr>
          <a:xfrm>
            <a:off x="838200" y="1825625"/>
            <a:ext cx="5181600" cy="4351338"/>
          </a:xfrm>
          <a:prstGeom prst="rect">
            <a:avLst/>
          </a:prstGeo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778A6AAE-5793-4CC8-93DF-CF0B391F5DC6}"/>
              </a:ext>
            </a:extLst>
          </p:cNvPr>
          <p:cNvSpPr>
            <a:spLocks noGrp="1"/>
          </p:cNvSpPr>
          <p:nvPr>
            <p:ph sz="half" idx="2"/>
          </p:nvPr>
        </p:nvSpPr>
        <p:spPr>
          <a:xfrm>
            <a:off x="6172200" y="1825625"/>
            <a:ext cx="5181600" cy="4351338"/>
          </a:xfrm>
          <a:prstGeom prst="rect">
            <a:avLst/>
          </a:prstGeo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E94BB50A-541A-4B70-AEE5-2455E36CB596}"/>
              </a:ext>
            </a:extLst>
          </p:cNvPr>
          <p:cNvSpPr>
            <a:spLocks noGrp="1"/>
          </p:cNvSpPr>
          <p:nvPr>
            <p:ph type="dt" sz="half" idx="10"/>
          </p:nvPr>
        </p:nvSpPr>
        <p:spPr/>
        <p:txBody>
          <a:bodyPr/>
          <a:lstStyle/>
          <a:p>
            <a:fld id="{AFFE2BB3-8A61-4FB6-8FDB-4069DAFC59B3}" type="datetimeFigureOut">
              <a:rPr lang="hu-HU" smtClean="0"/>
              <a:t>2022. 11. 02.</a:t>
            </a:fld>
            <a:endParaRPr lang="hu-HU"/>
          </a:p>
        </p:txBody>
      </p:sp>
      <p:sp>
        <p:nvSpPr>
          <p:cNvPr id="6" name="Élőláb helye 5">
            <a:extLst>
              <a:ext uri="{FF2B5EF4-FFF2-40B4-BE49-F238E27FC236}">
                <a16:creationId xmlns:a16="http://schemas.microsoft.com/office/drawing/2014/main" id="{3A21B7C2-78A6-441B-826E-84C5820754A9}"/>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D216D1C5-A5A6-44DC-AAE3-E104C57AD538}"/>
              </a:ext>
            </a:extLst>
          </p:cNvPr>
          <p:cNvSpPr>
            <a:spLocks noGrp="1"/>
          </p:cNvSpPr>
          <p:nvPr>
            <p:ph type="sldNum" sz="quarter" idx="12"/>
          </p:nvPr>
        </p:nvSpPr>
        <p:spPr/>
        <p:txBody>
          <a:bodyPr/>
          <a:lstStyle/>
          <a:p>
            <a:fld id="{08FE7A92-DD06-4467-A72C-18AAC6128735}" type="slidenum">
              <a:rPr lang="hu-HU" smtClean="0"/>
              <a:t>‹#›</a:t>
            </a:fld>
            <a:endParaRPr lang="hu-HU"/>
          </a:p>
        </p:txBody>
      </p:sp>
      <p:pic>
        <p:nvPicPr>
          <p:cNvPr id="13" name="Kép 12">
            <a:extLst>
              <a:ext uri="{FF2B5EF4-FFF2-40B4-BE49-F238E27FC236}">
                <a16:creationId xmlns:a16="http://schemas.microsoft.com/office/drawing/2014/main" id="{97CD3684-B737-4854-8959-9811B7FAE08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38199" y="6370036"/>
            <a:ext cx="1475685" cy="351439"/>
          </a:xfrm>
          <a:prstGeom prst="rect">
            <a:avLst/>
          </a:prstGeom>
        </p:spPr>
      </p:pic>
      <p:pic>
        <p:nvPicPr>
          <p:cNvPr id="15" name="Kép 14">
            <a:extLst>
              <a:ext uri="{FF2B5EF4-FFF2-40B4-BE49-F238E27FC236}">
                <a16:creationId xmlns:a16="http://schemas.microsoft.com/office/drawing/2014/main" id="{B91A9DE1-020E-4155-BCDF-31C3B456053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377831" y="6356350"/>
            <a:ext cx="975967" cy="342558"/>
          </a:xfrm>
          <a:prstGeom prst="rect">
            <a:avLst/>
          </a:prstGeom>
        </p:spPr>
      </p:pic>
    </p:spTree>
    <p:extLst>
      <p:ext uri="{BB962C8B-B14F-4D97-AF65-F5344CB8AC3E}">
        <p14:creationId xmlns:p14="http://schemas.microsoft.com/office/powerpoint/2010/main" val="1883036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pic>
        <p:nvPicPr>
          <p:cNvPr id="19" name="Kép 18">
            <a:extLst>
              <a:ext uri="{FF2B5EF4-FFF2-40B4-BE49-F238E27FC236}">
                <a16:creationId xmlns:a16="http://schemas.microsoft.com/office/drawing/2014/main" id="{CCD6AE07-B363-4A79-AF4F-520462071E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999218">
            <a:off x="9110859" y="-25962"/>
            <a:ext cx="2533943" cy="4728698"/>
          </a:xfrm>
          <a:prstGeom prst="rect">
            <a:avLst/>
          </a:prstGeom>
        </p:spPr>
      </p:pic>
      <p:sp>
        <p:nvSpPr>
          <p:cNvPr id="2" name="Cím 1">
            <a:extLst>
              <a:ext uri="{FF2B5EF4-FFF2-40B4-BE49-F238E27FC236}">
                <a16:creationId xmlns:a16="http://schemas.microsoft.com/office/drawing/2014/main" id="{D22E08B8-AB0E-47EC-A50D-923B91617A1F}"/>
              </a:ext>
            </a:extLst>
          </p:cNvPr>
          <p:cNvSpPr>
            <a:spLocks noGrp="1"/>
          </p:cNvSpPr>
          <p:nvPr>
            <p:ph type="title"/>
          </p:nvPr>
        </p:nvSpPr>
        <p:spPr>
          <a:xfrm>
            <a:off x="839788" y="365125"/>
            <a:ext cx="10515600" cy="1325563"/>
          </a:xfrm>
        </p:spPr>
        <p:txBody>
          <a:bodyPr/>
          <a:lstStyle/>
          <a:p>
            <a:r>
              <a:rPr lang="hu-HU" dirty="0"/>
              <a:t>Mintacím szerkesztése</a:t>
            </a:r>
          </a:p>
        </p:txBody>
      </p:sp>
      <p:sp>
        <p:nvSpPr>
          <p:cNvPr id="3" name="Szöveg helye 2">
            <a:extLst>
              <a:ext uri="{FF2B5EF4-FFF2-40B4-BE49-F238E27FC236}">
                <a16:creationId xmlns:a16="http://schemas.microsoft.com/office/drawing/2014/main" id="{2164F2F4-86A8-4740-8BC4-732CE8A202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CCA36BF5-F77B-4532-AEDE-5E703224DB29}"/>
              </a:ext>
            </a:extLst>
          </p:cNvPr>
          <p:cNvSpPr>
            <a:spLocks noGrp="1"/>
          </p:cNvSpPr>
          <p:nvPr>
            <p:ph sz="half" idx="2"/>
          </p:nvPr>
        </p:nvSpPr>
        <p:spPr>
          <a:xfrm>
            <a:off x="839788" y="2505075"/>
            <a:ext cx="5157787" cy="3684588"/>
          </a:xfrm>
          <a:prstGeom prst="rect">
            <a:avLst/>
          </a:prstGeo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E8D5EDC7-C515-4943-A153-ED2E695BEC4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69F9470C-D4F7-4FB5-9B6D-7DF30FBF7137}"/>
              </a:ext>
            </a:extLst>
          </p:cNvPr>
          <p:cNvSpPr>
            <a:spLocks noGrp="1"/>
          </p:cNvSpPr>
          <p:nvPr>
            <p:ph sz="quarter" idx="4"/>
          </p:nvPr>
        </p:nvSpPr>
        <p:spPr>
          <a:xfrm>
            <a:off x="6172200" y="2505075"/>
            <a:ext cx="5183188" cy="3684588"/>
          </a:xfrm>
          <a:prstGeom prst="rect">
            <a:avLst/>
          </a:prstGeo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10B8EE12-36CD-4ABE-87F7-D6997E5416F6}"/>
              </a:ext>
            </a:extLst>
          </p:cNvPr>
          <p:cNvSpPr>
            <a:spLocks noGrp="1"/>
          </p:cNvSpPr>
          <p:nvPr>
            <p:ph type="dt" sz="half" idx="10"/>
          </p:nvPr>
        </p:nvSpPr>
        <p:spPr/>
        <p:txBody>
          <a:bodyPr/>
          <a:lstStyle/>
          <a:p>
            <a:fld id="{AFFE2BB3-8A61-4FB6-8FDB-4069DAFC59B3}" type="datetimeFigureOut">
              <a:rPr lang="hu-HU" smtClean="0"/>
              <a:t>2022. 11. 02.</a:t>
            </a:fld>
            <a:endParaRPr lang="hu-HU"/>
          </a:p>
        </p:txBody>
      </p:sp>
      <p:sp>
        <p:nvSpPr>
          <p:cNvPr id="8" name="Élőláb helye 7">
            <a:extLst>
              <a:ext uri="{FF2B5EF4-FFF2-40B4-BE49-F238E27FC236}">
                <a16:creationId xmlns:a16="http://schemas.microsoft.com/office/drawing/2014/main" id="{A56F1D61-4683-41E7-AE79-CF7C47D7764B}"/>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A9EB904C-C0D6-4DE1-995A-C517DF4D0061}"/>
              </a:ext>
            </a:extLst>
          </p:cNvPr>
          <p:cNvSpPr>
            <a:spLocks noGrp="1"/>
          </p:cNvSpPr>
          <p:nvPr>
            <p:ph type="sldNum" sz="quarter" idx="12"/>
          </p:nvPr>
        </p:nvSpPr>
        <p:spPr/>
        <p:txBody>
          <a:bodyPr/>
          <a:lstStyle/>
          <a:p>
            <a:fld id="{08FE7A92-DD06-4467-A72C-18AAC6128735}" type="slidenum">
              <a:rPr lang="hu-HU" smtClean="0"/>
              <a:t>‹#›</a:t>
            </a:fld>
            <a:endParaRPr lang="hu-HU"/>
          </a:p>
        </p:txBody>
      </p:sp>
      <p:pic>
        <p:nvPicPr>
          <p:cNvPr id="15" name="Kép 14">
            <a:extLst>
              <a:ext uri="{FF2B5EF4-FFF2-40B4-BE49-F238E27FC236}">
                <a16:creationId xmlns:a16="http://schemas.microsoft.com/office/drawing/2014/main" id="{11BC9006-224A-4631-8A50-ABEF82308F7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38199" y="6370036"/>
            <a:ext cx="1475685" cy="351439"/>
          </a:xfrm>
          <a:prstGeom prst="rect">
            <a:avLst/>
          </a:prstGeom>
        </p:spPr>
      </p:pic>
      <p:pic>
        <p:nvPicPr>
          <p:cNvPr id="17" name="Kép 16">
            <a:extLst>
              <a:ext uri="{FF2B5EF4-FFF2-40B4-BE49-F238E27FC236}">
                <a16:creationId xmlns:a16="http://schemas.microsoft.com/office/drawing/2014/main" id="{0D55A555-AFEE-4111-942B-758746878607}"/>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377831" y="6356350"/>
            <a:ext cx="975967" cy="342558"/>
          </a:xfrm>
          <a:prstGeom prst="rect">
            <a:avLst/>
          </a:prstGeom>
        </p:spPr>
      </p:pic>
    </p:spTree>
    <p:extLst>
      <p:ext uri="{BB962C8B-B14F-4D97-AF65-F5344CB8AC3E}">
        <p14:creationId xmlns:p14="http://schemas.microsoft.com/office/powerpoint/2010/main" val="2949449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C5DCD71-183B-407F-A472-36527ACF3104}"/>
              </a:ext>
            </a:extLst>
          </p:cNvPr>
          <p:cNvSpPr>
            <a:spLocks noGrp="1"/>
          </p:cNvSpPr>
          <p:nvPr>
            <p:ph type="title"/>
          </p:nvPr>
        </p:nvSpPr>
        <p:spPr/>
        <p:txBody>
          <a:bodyPr/>
          <a:lstStyle/>
          <a:p>
            <a:r>
              <a:rPr lang="hu-HU" dirty="0"/>
              <a:t>Mintacím szerkesztése</a:t>
            </a:r>
          </a:p>
        </p:txBody>
      </p:sp>
      <p:sp>
        <p:nvSpPr>
          <p:cNvPr id="3" name="Dátum helye 2">
            <a:extLst>
              <a:ext uri="{FF2B5EF4-FFF2-40B4-BE49-F238E27FC236}">
                <a16:creationId xmlns:a16="http://schemas.microsoft.com/office/drawing/2014/main" id="{A12FDE44-FD61-4F86-AF6D-ED0A548E395D}"/>
              </a:ext>
            </a:extLst>
          </p:cNvPr>
          <p:cNvSpPr>
            <a:spLocks noGrp="1"/>
          </p:cNvSpPr>
          <p:nvPr>
            <p:ph type="dt" sz="half" idx="10"/>
          </p:nvPr>
        </p:nvSpPr>
        <p:spPr/>
        <p:txBody>
          <a:bodyPr/>
          <a:lstStyle/>
          <a:p>
            <a:fld id="{AFFE2BB3-8A61-4FB6-8FDB-4069DAFC59B3}" type="datetimeFigureOut">
              <a:rPr lang="hu-HU" smtClean="0"/>
              <a:t>2022. 11. 02.</a:t>
            </a:fld>
            <a:endParaRPr lang="hu-HU"/>
          </a:p>
        </p:txBody>
      </p:sp>
      <p:sp>
        <p:nvSpPr>
          <p:cNvPr id="4" name="Élőláb helye 3">
            <a:extLst>
              <a:ext uri="{FF2B5EF4-FFF2-40B4-BE49-F238E27FC236}">
                <a16:creationId xmlns:a16="http://schemas.microsoft.com/office/drawing/2014/main" id="{B50B5EE4-940C-44B0-8B4E-A65967D9B6F1}"/>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A8666940-0C1C-4D12-8AA9-995E1DABD04D}"/>
              </a:ext>
            </a:extLst>
          </p:cNvPr>
          <p:cNvSpPr>
            <a:spLocks noGrp="1"/>
          </p:cNvSpPr>
          <p:nvPr>
            <p:ph type="sldNum" sz="quarter" idx="12"/>
          </p:nvPr>
        </p:nvSpPr>
        <p:spPr/>
        <p:txBody>
          <a:bodyPr/>
          <a:lstStyle/>
          <a:p>
            <a:fld id="{08FE7A92-DD06-4467-A72C-18AAC6128735}" type="slidenum">
              <a:rPr lang="hu-HU" smtClean="0"/>
              <a:t>‹#›</a:t>
            </a:fld>
            <a:endParaRPr lang="hu-HU"/>
          </a:p>
        </p:txBody>
      </p:sp>
      <p:pic>
        <p:nvPicPr>
          <p:cNvPr id="11" name="Kép 10">
            <a:extLst>
              <a:ext uri="{FF2B5EF4-FFF2-40B4-BE49-F238E27FC236}">
                <a16:creationId xmlns:a16="http://schemas.microsoft.com/office/drawing/2014/main" id="{DA78FC0E-7E8D-4823-AC39-A657AC5FB53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199" y="6370036"/>
            <a:ext cx="1475685" cy="351439"/>
          </a:xfrm>
          <a:prstGeom prst="rect">
            <a:avLst/>
          </a:prstGeom>
        </p:spPr>
      </p:pic>
      <p:pic>
        <p:nvPicPr>
          <p:cNvPr id="13" name="Kép 12">
            <a:extLst>
              <a:ext uri="{FF2B5EF4-FFF2-40B4-BE49-F238E27FC236}">
                <a16:creationId xmlns:a16="http://schemas.microsoft.com/office/drawing/2014/main" id="{601754CF-3F83-4E4E-BFA8-3BBE75DCB35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77831" y="6356350"/>
            <a:ext cx="975967" cy="342558"/>
          </a:xfrm>
          <a:prstGeom prst="rect">
            <a:avLst/>
          </a:prstGeom>
        </p:spPr>
      </p:pic>
      <p:pic>
        <p:nvPicPr>
          <p:cNvPr id="15" name="Kép 14">
            <a:extLst>
              <a:ext uri="{FF2B5EF4-FFF2-40B4-BE49-F238E27FC236}">
                <a16:creationId xmlns:a16="http://schemas.microsoft.com/office/drawing/2014/main" id="{E7296F75-5EEF-416E-A017-E4F2137F75A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711218">
            <a:off x="7230319" y="291273"/>
            <a:ext cx="3674962" cy="6858000"/>
          </a:xfrm>
          <a:prstGeom prst="rect">
            <a:avLst/>
          </a:prstGeom>
        </p:spPr>
      </p:pic>
    </p:spTree>
    <p:extLst>
      <p:ext uri="{BB962C8B-B14F-4D97-AF65-F5344CB8AC3E}">
        <p14:creationId xmlns:p14="http://schemas.microsoft.com/office/powerpoint/2010/main" val="3007144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F89B54FF-B46E-4886-8BE5-B7DDCDF9F36A}"/>
              </a:ext>
            </a:extLst>
          </p:cNvPr>
          <p:cNvSpPr>
            <a:spLocks noGrp="1"/>
          </p:cNvSpPr>
          <p:nvPr>
            <p:ph type="dt" sz="half" idx="10"/>
          </p:nvPr>
        </p:nvSpPr>
        <p:spPr/>
        <p:txBody>
          <a:bodyPr/>
          <a:lstStyle/>
          <a:p>
            <a:fld id="{AFFE2BB3-8A61-4FB6-8FDB-4069DAFC59B3}" type="datetimeFigureOut">
              <a:rPr lang="hu-HU" smtClean="0"/>
              <a:t>2022. 11. 02.</a:t>
            </a:fld>
            <a:endParaRPr lang="hu-HU"/>
          </a:p>
        </p:txBody>
      </p:sp>
      <p:sp>
        <p:nvSpPr>
          <p:cNvPr id="3" name="Élőláb helye 2">
            <a:extLst>
              <a:ext uri="{FF2B5EF4-FFF2-40B4-BE49-F238E27FC236}">
                <a16:creationId xmlns:a16="http://schemas.microsoft.com/office/drawing/2014/main" id="{1A786792-879B-4100-B6D0-BAF758739817}"/>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3D7A06F1-E0B3-403A-9238-51ED5DCF8E52}"/>
              </a:ext>
            </a:extLst>
          </p:cNvPr>
          <p:cNvSpPr>
            <a:spLocks noGrp="1"/>
          </p:cNvSpPr>
          <p:nvPr>
            <p:ph type="sldNum" sz="quarter" idx="12"/>
          </p:nvPr>
        </p:nvSpPr>
        <p:spPr/>
        <p:txBody>
          <a:bodyPr/>
          <a:lstStyle/>
          <a:p>
            <a:fld id="{08FE7A92-DD06-4467-A72C-18AAC6128735}" type="slidenum">
              <a:rPr lang="hu-HU" smtClean="0"/>
              <a:t>‹#›</a:t>
            </a:fld>
            <a:endParaRPr lang="hu-HU"/>
          </a:p>
        </p:txBody>
      </p:sp>
      <p:pic>
        <p:nvPicPr>
          <p:cNvPr id="10" name="Kép 9">
            <a:extLst>
              <a:ext uri="{FF2B5EF4-FFF2-40B4-BE49-F238E27FC236}">
                <a16:creationId xmlns:a16="http://schemas.microsoft.com/office/drawing/2014/main" id="{76489EF3-2396-446A-B36E-CB9AC05D206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38199" y="6370036"/>
            <a:ext cx="1475685" cy="351439"/>
          </a:xfrm>
          <a:prstGeom prst="rect">
            <a:avLst/>
          </a:prstGeom>
        </p:spPr>
      </p:pic>
      <p:pic>
        <p:nvPicPr>
          <p:cNvPr id="12" name="Kép 11">
            <a:extLst>
              <a:ext uri="{FF2B5EF4-FFF2-40B4-BE49-F238E27FC236}">
                <a16:creationId xmlns:a16="http://schemas.microsoft.com/office/drawing/2014/main" id="{2702C8AE-EF05-42B9-B6D1-2D90B18B228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377831" y="6356350"/>
            <a:ext cx="975967" cy="342558"/>
          </a:xfrm>
          <a:prstGeom prst="rect">
            <a:avLst/>
          </a:prstGeom>
        </p:spPr>
      </p:pic>
    </p:spTree>
    <p:extLst>
      <p:ext uri="{BB962C8B-B14F-4D97-AF65-F5344CB8AC3E}">
        <p14:creationId xmlns:p14="http://schemas.microsoft.com/office/powerpoint/2010/main" val="105229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EDCD9DA-D790-4828-9BEE-8230043E84BB}"/>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81FD107C-6DA1-4B76-A2A7-26E5745AB78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2734D417-F6FF-4A93-BF0E-85379F8827A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9DBA64DA-21A3-4ADE-BF55-8709289A7B4E}"/>
              </a:ext>
            </a:extLst>
          </p:cNvPr>
          <p:cNvSpPr>
            <a:spLocks noGrp="1"/>
          </p:cNvSpPr>
          <p:nvPr>
            <p:ph type="dt" sz="half" idx="10"/>
          </p:nvPr>
        </p:nvSpPr>
        <p:spPr/>
        <p:txBody>
          <a:bodyPr/>
          <a:lstStyle/>
          <a:p>
            <a:fld id="{AFFE2BB3-8A61-4FB6-8FDB-4069DAFC59B3}" type="datetimeFigureOut">
              <a:rPr lang="hu-HU" smtClean="0"/>
              <a:t>2022. 11. 02.</a:t>
            </a:fld>
            <a:endParaRPr lang="hu-HU"/>
          </a:p>
        </p:txBody>
      </p:sp>
      <p:sp>
        <p:nvSpPr>
          <p:cNvPr id="6" name="Élőláb helye 5">
            <a:extLst>
              <a:ext uri="{FF2B5EF4-FFF2-40B4-BE49-F238E27FC236}">
                <a16:creationId xmlns:a16="http://schemas.microsoft.com/office/drawing/2014/main" id="{499452F6-AD20-41E1-86B8-23AAD088404C}"/>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BDE5D256-718A-4173-981D-10B97E4D8C74}"/>
              </a:ext>
            </a:extLst>
          </p:cNvPr>
          <p:cNvSpPr>
            <a:spLocks noGrp="1"/>
          </p:cNvSpPr>
          <p:nvPr>
            <p:ph type="sldNum" sz="quarter" idx="12"/>
          </p:nvPr>
        </p:nvSpPr>
        <p:spPr/>
        <p:txBody>
          <a:bodyPr/>
          <a:lstStyle/>
          <a:p>
            <a:fld id="{08FE7A92-DD06-4467-A72C-18AAC6128735}" type="slidenum">
              <a:rPr lang="hu-HU" smtClean="0"/>
              <a:t>‹#›</a:t>
            </a:fld>
            <a:endParaRPr lang="hu-HU"/>
          </a:p>
        </p:txBody>
      </p:sp>
      <p:pic>
        <p:nvPicPr>
          <p:cNvPr id="13" name="Kép 12">
            <a:extLst>
              <a:ext uri="{FF2B5EF4-FFF2-40B4-BE49-F238E27FC236}">
                <a16:creationId xmlns:a16="http://schemas.microsoft.com/office/drawing/2014/main" id="{7F437923-F1BA-401F-BA08-38153BDA827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199" y="6370036"/>
            <a:ext cx="1475685" cy="351439"/>
          </a:xfrm>
          <a:prstGeom prst="rect">
            <a:avLst/>
          </a:prstGeom>
        </p:spPr>
      </p:pic>
      <p:pic>
        <p:nvPicPr>
          <p:cNvPr id="15" name="Kép 14">
            <a:extLst>
              <a:ext uri="{FF2B5EF4-FFF2-40B4-BE49-F238E27FC236}">
                <a16:creationId xmlns:a16="http://schemas.microsoft.com/office/drawing/2014/main" id="{CE952CBE-6454-4CA5-9A16-C061DE8A6B2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77831" y="6356350"/>
            <a:ext cx="975967" cy="342558"/>
          </a:xfrm>
          <a:prstGeom prst="rect">
            <a:avLst/>
          </a:prstGeom>
        </p:spPr>
      </p:pic>
    </p:spTree>
    <p:extLst>
      <p:ext uri="{BB962C8B-B14F-4D97-AF65-F5344CB8AC3E}">
        <p14:creationId xmlns:p14="http://schemas.microsoft.com/office/powerpoint/2010/main" val="1483564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6B90BAF-6C84-4102-B81F-90DFB49CA1C0}"/>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95AD6D09-BC58-4F3E-96A2-E85CC12FF67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5FF3FF9E-7C37-4561-A9A3-B68EF71C8B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A31AB69C-272E-4BDC-9104-D6CF9CCA0B74}"/>
              </a:ext>
            </a:extLst>
          </p:cNvPr>
          <p:cNvSpPr>
            <a:spLocks noGrp="1"/>
          </p:cNvSpPr>
          <p:nvPr>
            <p:ph type="dt" sz="half" idx="10"/>
          </p:nvPr>
        </p:nvSpPr>
        <p:spPr/>
        <p:txBody>
          <a:bodyPr/>
          <a:lstStyle/>
          <a:p>
            <a:fld id="{AFFE2BB3-8A61-4FB6-8FDB-4069DAFC59B3}" type="datetimeFigureOut">
              <a:rPr lang="hu-HU" smtClean="0"/>
              <a:t>2022. 11. 02.</a:t>
            </a:fld>
            <a:endParaRPr lang="hu-HU"/>
          </a:p>
        </p:txBody>
      </p:sp>
      <p:sp>
        <p:nvSpPr>
          <p:cNvPr id="6" name="Élőláb helye 5">
            <a:extLst>
              <a:ext uri="{FF2B5EF4-FFF2-40B4-BE49-F238E27FC236}">
                <a16:creationId xmlns:a16="http://schemas.microsoft.com/office/drawing/2014/main" id="{8838D771-B030-499F-B768-B2870E9924E8}"/>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2C87386D-8AA7-4151-8678-CDB9DA621408}"/>
              </a:ext>
            </a:extLst>
          </p:cNvPr>
          <p:cNvSpPr>
            <a:spLocks noGrp="1"/>
          </p:cNvSpPr>
          <p:nvPr>
            <p:ph type="sldNum" sz="quarter" idx="12"/>
          </p:nvPr>
        </p:nvSpPr>
        <p:spPr/>
        <p:txBody>
          <a:bodyPr/>
          <a:lstStyle/>
          <a:p>
            <a:fld id="{08FE7A92-DD06-4467-A72C-18AAC6128735}" type="slidenum">
              <a:rPr lang="hu-HU" smtClean="0"/>
              <a:t>‹#›</a:t>
            </a:fld>
            <a:endParaRPr lang="hu-HU"/>
          </a:p>
        </p:txBody>
      </p:sp>
      <p:pic>
        <p:nvPicPr>
          <p:cNvPr id="13" name="Kép 12">
            <a:extLst>
              <a:ext uri="{FF2B5EF4-FFF2-40B4-BE49-F238E27FC236}">
                <a16:creationId xmlns:a16="http://schemas.microsoft.com/office/drawing/2014/main" id="{88263001-CECF-4024-9BE2-A9C5321A55A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199" y="6370036"/>
            <a:ext cx="1475685" cy="351439"/>
          </a:xfrm>
          <a:prstGeom prst="rect">
            <a:avLst/>
          </a:prstGeom>
        </p:spPr>
      </p:pic>
      <p:pic>
        <p:nvPicPr>
          <p:cNvPr id="15" name="Kép 14">
            <a:extLst>
              <a:ext uri="{FF2B5EF4-FFF2-40B4-BE49-F238E27FC236}">
                <a16:creationId xmlns:a16="http://schemas.microsoft.com/office/drawing/2014/main" id="{E6F4255A-D54B-493C-AFD9-78DD11D8740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77831" y="6356350"/>
            <a:ext cx="975967" cy="342558"/>
          </a:xfrm>
          <a:prstGeom prst="rect">
            <a:avLst/>
          </a:prstGeom>
        </p:spPr>
      </p:pic>
    </p:spTree>
    <p:extLst>
      <p:ext uri="{BB962C8B-B14F-4D97-AF65-F5344CB8AC3E}">
        <p14:creationId xmlns:p14="http://schemas.microsoft.com/office/powerpoint/2010/main" val="1684962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11558DD3-BA59-4603-B402-DE7A88F211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dirty="0"/>
              <a:t>Mintacím szerkesztése</a:t>
            </a:r>
          </a:p>
        </p:txBody>
      </p:sp>
      <p:sp>
        <p:nvSpPr>
          <p:cNvPr id="3" name="Szöveg helye 2">
            <a:extLst>
              <a:ext uri="{FF2B5EF4-FFF2-40B4-BE49-F238E27FC236}">
                <a16:creationId xmlns:a16="http://schemas.microsoft.com/office/drawing/2014/main" id="{BB32974F-ED61-409C-8E97-8E91A1421E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Dátum helye 3">
            <a:extLst>
              <a:ext uri="{FF2B5EF4-FFF2-40B4-BE49-F238E27FC236}">
                <a16:creationId xmlns:a16="http://schemas.microsoft.com/office/drawing/2014/main" id="{B6B9C40B-ACAE-4097-8102-E98F8C3283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FE2BB3-8A61-4FB6-8FDB-4069DAFC59B3}" type="datetimeFigureOut">
              <a:rPr lang="hu-HU" smtClean="0"/>
              <a:t>2022. 11. 02.</a:t>
            </a:fld>
            <a:endParaRPr lang="hu-HU"/>
          </a:p>
        </p:txBody>
      </p:sp>
      <p:sp>
        <p:nvSpPr>
          <p:cNvPr id="5" name="Élőláb helye 4">
            <a:extLst>
              <a:ext uri="{FF2B5EF4-FFF2-40B4-BE49-F238E27FC236}">
                <a16:creationId xmlns:a16="http://schemas.microsoft.com/office/drawing/2014/main" id="{C58B3700-2139-43E3-BDCB-9626224A39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961DEE20-D928-4D45-ADDC-579CDA491F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FE7A92-DD06-4467-A72C-18AAC6128735}" type="slidenum">
              <a:rPr lang="hu-HU" smtClean="0"/>
              <a:t>‹#›</a:t>
            </a:fld>
            <a:endParaRPr lang="hu-HU"/>
          </a:p>
        </p:txBody>
      </p:sp>
    </p:spTree>
    <p:extLst>
      <p:ext uri="{BB962C8B-B14F-4D97-AF65-F5344CB8AC3E}">
        <p14:creationId xmlns:p14="http://schemas.microsoft.com/office/powerpoint/2010/main" val="2063184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0" r:id="rId13"/>
  </p:sldLayoutIdLst>
  <p:txStyles>
    <p:titleStyle>
      <a:lvl1pPr algn="l" defTabSz="914400" rtl="0" eaLnBrk="1" latinLnBrk="0" hangingPunct="1">
        <a:lnSpc>
          <a:spcPct val="90000"/>
        </a:lnSpc>
        <a:spcBef>
          <a:spcPct val="0"/>
        </a:spcBef>
        <a:buNone/>
        <a:defRPr sz="4400" kern="1200">
          <a:solidFill>
            <a:schemeClr val="tx1"/>
          </a:solidFill>
          <a:latin typeface="Exo Black" pitchFamily="2" charset="-18"/>
          <a:ea typeface="+mj-ea"/>
          <a:cs typeface="+mj-cs"/>
        </a:defRPr>
      </a:lvl1pPr>
    </p:titleStyle>
    <p:bodyStyle>
      <a:lvl1pPr marL="361950" indent="-361950" algn="l" defTabSz="914400" rtl="0" eaLnBrk="1" latinLnBrk="0" hangingPunct="1">
        <a:lnSpc>
          <a:spcPct val="90000"/>
        </a:lnSpc>
        <a:spcBef>
          <a:spcPts val="1000"/>
        </a:spcBef>
        <a:buClr>
          <a:srgbClr val="FF0000"/>
        </a:buClr>
        <a:buSzPct val="80000"/>
        <a:buFont typeface="Wingdings" panose="05000000000000000000" pitchFamily="2" charset="2"/>
        <a:buChar char=""/>
        <a:defRPr sz="2800" kern="1200">
          <a:solidFill>
            <a:schemeClr val="tx1"/>
          </a:solidFill>
          <a:latin typeface="+mn-lt"/>
          <a:ea typeface="+mn-ea"/>
          <a:cs typeface="+mn-cs"/>
        </a:defRPr>
      </a:lvl1pPr>
      <a:lvl2pPr marL="715963" indent="-258763" algn="l" defTabSz="914400" rtl="0" eaLnBrk="1" latinLnBrk="0" hangingPunct="1">
        <a:lnSpc>
          <a:spcPct val="90000"/>
        </a:lnSpc>
        <a:spcBef>
          <a:spcPts val="500"/>
        </a:spcBef>
        <a:buClr>
          <a:srgbClr val="00B050"/>
        </a:buClr>
        <a:buSzPct val="80000"/>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lumMod val="60000"/>
            <a:lumOff val="40000"/>
          </a:schemeClr>
        </a:buClr>
        <a:buSzPct val="80000"/>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szamalk-szalezi.hu/online-workshop-orak-a-vetwork-projektben/"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etananyag.szamalk-szalezi.hu/course/view.php?id=1144"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8175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Evaluation</a:t>
            </a:r>
            <a:r>
              <a:rPr lang="hu-HU" dirty="0"/>
              <a:t> of </a:t>
            </a:r>
            <a:r>
              <a:rPr lang="hu-HU" dirty="0" err="1"/>
              <a:t>workshops</a:t>
            </a:r>
            <a:endParaRPr lang="hu-HU" dirty="0"/>
          </a:p>
        </p:txBody>
      </p:sp>
      <p:pic>
        <p:nvPicPr>
          <p:cNvPr id="4" name="Tartalom helye 3"/>
          <p:cNvPicPr>
            <a:picLocks noGrp="1" noChangeAspect="1"/>
          </p:cNvPicPr>
          <p:nvPr>
            <p:ph sz="half" idx="13"/>
          </p:nvPr>
        </p:nvPicPr>
        <p:blipFill>
          <a:blip r:embed="rId2"/>
          <a:stretch>
            <a:fillRect/>
          </a:stretch>
        </p:blipFill>
        <p:spPr>
          <a:xfrm>
            <a:off x="838199" y="2055280"/>
            <a:ext cx="2873991" cy="3220410"/>
          </a:xfrm>
          <a:prstGeom prst="rect">
            <a:avLst/>
          </a:prstGeom>
        </p:spPr>
      </p:pic>
      <p:pic>
        <p:nvPicPr>
          <p:cNvPr id="5" name="Kép 4"/>
          <p:cNvPicPr>
            <a:picLocks noChangeAspect="1"/>
          </p:cNvPicPr>
          <p:nvPr/>
        </p:nvPicPr>
        <p:blipFill>
          <a:blip r:embed="rId3"/>
          <a:stretch>
            <a:fillRect/>
          </a:stretch>
        </p:blipFill>
        <p:spPr>
          <a:xfrm>
            <a:off x="4234431" y="1871449"/>
            <a:ext cx="5934075" cy="4343400"/>
          </a:xfrm>
          <a:prstGeom prst="rect">
            <a:avLst/>
          </a:prstGeom>
        </p:spPr>
      </p:pic>
    </p:spTree>
    <p:extLst>
      <p:ext uri="{BB962C8B-B14F-4D97-AF65-F5344CB8AC3E}">
        <p14:creationId xmlns:p14="http://schemas.microsoft.com/office/powerpoint/2010/main" val="2423596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Evaluation</a:t>
            </a:r>
            <a:r>
              <a:rPr lang="hu-HU" dirty="0"/>
              <a:t> of </a:t>
            </a:r>
            <a:r>
              <a:rPr lang="hu-HU" dirty="0" err="1"/>
              <a:t>workshops</a:t>
            </a:r>
            <a:endParaRPr lang="hu-HU" dirty="0"/>
          </a:p>
        </p:txBody>
      </p:sp>
      <p:pic>
        <p:nvPicPr>
          <p:cNvPr id="6" name="Kép 5"/>
          <p:cNvPicPr>
            <a:picLocks noChangeAspect="1"/>
          </p:cNvPicPr>
          <p:nvPr/>
        </p:nvPicPr>
        <p:blipFill>
          <a:blip r:embed="rId2"/>
          <a:stretch>
            <a:fillRect/>
          </a:stretch>
        </p:blipFill>
        <p:spPr>
          <a:xfrm>
            <a:off x="980724" y="1690688"/>
            <a:ext cx="9702772" cy="4096959"/>
          </a:xfrm>
          <a:prstGeom prst="rect">
            <a:avLst/>
          </a:prstGeom>
        </p:spPr>
      </p:pic>
    </p:spTree>
    <p:extLst>
      <p:ext uri="{BB962C8B-B14F-4D97-AF65-F5344CB8AC3E}">
        <p14:creationId xmlns:p14="http://schemas.microsoft.com/office/powerpoint/2010/main" val="800915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Evaluation</a:t>
            </a:r>
            <a:r>
              <a:rPr lang="hu-HU" dirty="0"/>
              <a:t> of </a:t>
            </a:r>
            <a:r>
              <a:rPr lang="hu-HU" dirty="0" err="1"/>
              <a:t>workshops</a:t>
            </a:r>
            <a:r>
              <a:rPr lang="hu-HU" dirty="0"/>
              <a:t> - </a:t>
            </a:r>
            <a:r>
              <a:rPr lang="hu-HU" dirty="0" err="1"/>
              <a:t>feedback</a:t>
            </a:r>
            <a:endParaRPr lang="hu-HU" dirty="0"/>
          </a:p>
        </p:txBody>
      </p:sp>
      <p:sp>
        <p:nvSpPr>
          <p:cNvPr id="3" name="Tartalom helye 2"/>
          <p:cNvSpPr>
            <a:spLocks noGrp="1"/>
          </p:cNvSpPr>
          <p:nvPr>
            <p:ph sz="half" idx="13"/>
          </p:nvPr>
        </p:nvSpPr>
        <p:spPr/>
        <p:txBody>
          <a:bodyPr>
            <a:normAutofit fontScale="85000" lnSpcReduction="20000"/>
          </a:bodyPr>
          <a:lstStyle/>
          <a:p>
            <a:pPr algn="just"/>
            <a:r>
              <a:rPr lang="en-US" dirty="0"/>
              <a:t>It was a professional presentation and participants </a:t>
            </a:r>
            <a:r>
              <a:rPr lang="hu-HU" dirty="0" err="1"/>
              <a:t>have</a:t>
            </a:r>
            <a:r>
              <a:rPr lang="hu-HU" dirty="0"/>
              <a:t> </a:t>
            </a:r>
            <a:r>
              <a:rPr lang="en-US" dirty="0"/>
              <a:t>received a lot of practical advice. We </a:t>
            </a:r>
            <a:r>
              <a:rPr lang="hu-HU" dirty="0" err="1"/>
              <a:t>could</a:t>
            </a:r>
            <a:r>
              <a:rPr lang="hu-HU" dirty="0"/>
              <a:t> </a:t>
            </a:r>
            <a:r>
              <a:rPr lang="hu-HU" dirty="0" err="1"/>
              <a:t>enrich</a:t>
            </a:r>
            <a:r>
              <a:rPr lang="hu-HU" dirty="0"/>
              <a:t> </a:t>
            </a:r>
            <a:r>
              <a:rPr lang="hu-HU" dirty="0" err="1"/>
              <a:t>our</a:t>
            </a:r>
            <a:r>
              <a:rPr lang="hu-HU" dirty="0"/>
              <a:t> </a:t>
            </a:r>
            <a:r>
              <a:rPr lang="hu-HU" dirty="0" err="1"/>
              <a:t>toolkit</a:t>
            </a:r>
            <a:r>
              <a:rPr lang="en-US" dirty="0"/>
              <a:t> with many </a:t>
            </a:r>
            <a:r>
              <a:rPr lang="hu-HU" dirty="0" err="1"/>
              <a:t>useful</a:t>
            </a:r>
            <a:r>
              <a:rPr lang="en-US" dirty="0"/>
              <a:t> ideas during </a:t>
            </a:r>
            <a:r>
              <a:rPr lang="hu-HU" dirty="0" err="1"/>
              <a:t>the</a:t>
            </a:r>
            <a:r>
              <a:rPr lang="hu-HU" dirty="0"/>
              <a:t> workshop </a:t>
            </a:r>
            <a:r>
              <a:rPr lang="hu-HU" dirty="0" err="1"/>
              <a:t>which</a:t>
            </a:r>
            <a:r>
              <a:rPr lang="hu-HU" dirty="0"/>
              <a:t> had a </a:t>
            </a:r>
            <a:r>
              <a:rPr lang="hu-HU" dirty="0" err="1"/>
              <a:t>pleasant</a:t>
            </a:r>
            <a:r>
              <a:rPr lang="hu-HU" dirty="0"/>
              <a:t>, </a:t>
            </a:r>
            <a:r>
              <a:rPr lang="hu-HU" dirty="0" err="1"/>
              <a:t>friendly</a:t>
            </a:r>
            <a:r>
              <a:rPr lang="hu-HU" dirty="0"/>
              <a:t> </a:t>
            </a:r>
            <a:r>
              <a:rPr lang="hu-HU" dirty="0" err="1"/>
              <a:t>atmosphere</a:t>
            </a:r>
            <a:r>
              <a:rPr lang="hu-HU" dirty="0"/>
              <a:t>.</a:t>
            </a:r>
            <a:r>
              <a:rPr lang="en-US" dirty="0"/>
              <a:t> Thank </a:t>
            </a:r>
            <a:r>
              <a:rPr lang="hu-HU" dirty="0"/>
              <a:t>y</a:t>
            </a:r>
            <a:r>
              <a:rPr lang="en-US" dirty="0" err="1"/>
              <a:t>ou</a:t>
            </a:r>
            <a:r>
              <a:rPr lang="en-US" dirty="0"/>
              <a:t>!</a:t>
            </a:r>
            <a:endParaRPr lang="hu-HU" dirty="0"/>
          </a:p>
          <a:p>
            <a:pPr algn="just"/>
            <a:r>
              <a:rPr lang="en-US" dirty="0"/>
              <a:t>Thank you for the informative, well-organized presentation and practical advice. It was really great, we could learn a lot</a:t>
            </a:r>
            <a:r>
              <a:rPr lang="hu-HU" dirty="0"/>
              <a:t>.</a:t>
            </a:r>
          </a:p>
          <a:p>
            <a:pPr algn="just"/>
            <a:r>
              <a:rPr lang="hu-HU" dirty="0"/>
              <a:t>The workshop </a:t>
            </a:r>
            <a:r>
              <a:rPr lang="hu-HU" dirty="0" err="1"/>
              <a:t>was</a:t>
            </a:r>
            <a:r>
              <a:rPr lang="hu-HU" dirty="0"/>
              <a:t> </a:t>
            </a:r>
            <a:r>
              <a:rPr lang="en-US" dirty="0"/>
              <a:t>very practice-oriented, </a:t>
            </a:r>
            <a:r>
              <a:rPr lang="hu-HU" dirty="0" err="1"/>
              <a:t>useful</a:t>
            </a:r>
            <a:r>
              <a:rPr lang="hu-HU" dirty="0"/>
              <a:t> and </a:t>
            </a:r>
            <a:r>
              <a:rPr lang="hu-HU" dirty="0" err="1"/>
              <a:t>superb</a:t>
            </a:r>
            <a:r>
              <a:rPr lang="hu-HU" dirty="0"/>
              <a:t>. </a:t>
            </a:r>
            <a:r>
              <a:rPr lang="en-US" dirty="0"/>
              <a:t>Thanks!</a:t>
            </a:r>
            <a:endParaRPr lang="hu-HU" dirty="0"/>
          </a:p>
          <a:p>
            <a:pPr algn="just"/>
            <a:r>
              <a:rPr lang="en-US" dirty="0"/>
              <a:t>It was a</a:t>
            </a:r>
            <a:r>
              <a:rPr lang="hu-HU" dirty="0"/>
              <a:t>n </a:t>
            </a:r>
            <a:r>
              <a:rPr lang="hu-HU" dirty="0" err="1"/>
              <a:t>excellent</a:t>
            </a:r>
            <a:r>
              <a:rPr lang="en-US" dirty="0"/>
              <a:t> professional</a:t>
            </a:r>
            <a:r>
              <a:rPr lang="hu-HU" dirty="0"/>
              <a:t> workshop. </a:t>
            </a:r>
            <a:r>
              <a:rPr lang="hu-HU" dirty="0" err="1"/>
              <a:t>It</a:t>
            </a:r>
            <a:r>
              <a:rPr lang="hu-HU" dirty="0"/>
              <a:t> </a:t>
            </a:r>
            <a:r>
              <a:rPr lang="hu-HU" dirty="0" err="1"/>
              <a:t>was</a:t>
            </a:r>
            <a:r>
              <a:rPr lang="hu-HU" dirty="0"/>
              <a:t> </a:t>
            </a:r>
            <a:r>
              <a:rPr lang="hu-HU" dirty="0" err="1"/>
              <a:t>clear</a:t>
            </a:r>
            <a:r>
              <a:rPr lang="hu-HU" dirty="0"/>
              <a:t> </a:t>
            </a:r>
            <a:r>
              <a:rPr lang="hu-HU" dirty="0" err="1"/>
              <a:t>that</a:t>
            </a:r>
            <a:r>
              <a:rPr lang="hu-HU" dirty="0"/>
              <a:t> </a:t>
            </a:r>
            <a:r>
              <a:rPr lang="hu-HU" dirty="0" err="1"/>
              <a:t>the</a:t>
            </a:r>
            <a:r>
              <a:rPr lang="hu-HU" dirty="0"/>
              <a:t> </a:t>
            </a:r>
            <a:r>
              <a:rPr lang="hu-HU" dirty="0" err="1"/>
              <a:t>presenter</a:t>
            </a:r>
            <a:r>
              <a:rPr lang="hu-HU" dirty="0"/>
              <a:t> </a:t>
            </a:r>
            <a:r>
              <a:rPr lang="en-US" dirty="0"/>
              <a:t>really finds this digital tool </a:t>
            </a:r>
            <a:r>
              <a:rPr lang="hu-HU" dirty="0" err="1"/>
              <a:t>efficient</a:t>
            </a:r>
            <a:r>
              <a:rPr lang="en-US" dirty="0"/>
              <a:t> and uses it well in h</a:t>
            </a:r>
            <a:r>
              <a:rPr lang="hu-HU" dirty="0" err="1"/>
              <a:t>er</a:t>
            </a:r>
            <a:r>
              <a:rPr lang="en-US" dirty="0"/>
              <a:t> own classes. Thank you for </a:t>
            </a:r>
            <a:r>
              <a:rPr lang="hu-HU" dirty="0" err="1"/>
              <a:t>the</a:t>
            </a:r>
            <a:r>
              <a:rPr lang="hu-HU" dirty="0"/>
              <a:t> </a:t>
            </a:r>
            <a:r>
              <a:rPr lang="hu-HU" dirty="0" err="1"/>
              <a:t>opportunity</a:t>
            </a:r>
            <a:r>
              <a:rPr lang="hu-HU" dirty="0"/>
              <a:t> </a:t>
            </a:r>
            <a:r>
              <a:rPr lang="hu-HU" dirty="0" err="1"/>
              <a:t>that</a:t>
            </a:r>
            <a:r>
              <a:rPr lang="hu-HU" dirty="0"/>
              <a:t> I </a:t>
            </a:r>
            <a:r>
              <a:rPr lang="hu-HU" dirty="0" err="1"/>
              <a:t>could</a:t>
            </a:r>
            <a:r>
              <a:rPr lang="hu-HU" dirty="0"/>
              <a:t> </a:t>
            </a:r>
            <a:r>
              <a:rPr lang="hu-HU" dirty="0" err="1"/>
              <a:t>take</a:t>
            </a:r>
            <a:r>
              <a:rPr lang="hu-HU" dirty="0"/>
              <a:t> part in</a:t>
            </a:r>
            <a:r>
              <a:rPr lang="en-US" dirty="0"/>
              <a:t> this </a:t>
            </a:r>
            <a:r>
              <a:rPr lang="hu-HU" dirty="0"/>
              <a:t>workshop</a:t>
            </a:r>
            <a:r>
              <a:rPr lang="en-US" dirty="0"/>
              <a:t>!</a:t>
            </a:r>
          </a:p>
          <a:p>
            <a:pPr algn="just"/>
            <a:r>
              <a:rPr lang="en-US" dirty="0"/>
              <a:t>It was a useful and interesting workshop</a:t>
            </a:r>
            <a:r>
              <a:rPr lang="hu-HU" dirty="0"/>
              <a:t>. I am </a:t>
            </a:r>
            <a:r>
              <a:rPr lang="hu-HU" dirty="0" err="1"/>
              <a:t>glad</a:t>
            </a:r>
            <a:r>
              <a:rPr lang="hu-HU" dirty="0"/>
              <a:t> </a:t>
            </a:r>
            <a:r>
              <a:rPr lang="hu-HU" dirty="0" err="1"/>
              <a:t>that</a:t>
            </a:r>
            <a:r>
              <a:rPr lang="hu-HU" dirty="0"/>
              <a:t> I </a:t>
            </a:r>
            <a:r>
              <a:rPr lang="hu-HU" dirty="0" err="1"/>
              <a:t>could</a:t>
            </a:r>
            <a:r>
              <a:rPr lang="hu-HU" dirty="0"/>
              <a:t> </a:t>
            </a:r>
            <a:r>
              <a:rPr lang="hu-HU" dirty="0" err="1"/>
              <a:t>learn</a:t>
            </a:r>
            <a:r>
              <a:rPr lang="hu-HU" dirty="0"/>
              <a:t> </a:t>
            </a:r>
            <a:r>
              <a:rPr lang="hu-HU" dirty="0" err="1"/>
              <a:t>something</a:t>
            </a:r>
            <a:r>
              <a:rPr lang="hu-HU" dirty="0"/>
              <a:t> </a:t>
            </a:r>
            <a:r>
              <a:rPr lang="hu-HU" dirty="0" err="1"/>
              <a:t>new</a:t>
            </a:r>
            <a:r>
              <a:rPr lang="hu-HU" dirty="0"/>
              <a:t>.</a:t>
            </a:r>
          </a:p>
          <a:p>
            <a:pPr algn="just"/>
            <a:r>
              <a:rPr lang="hu-HU" dirty="0"/>
              <a:t>The </a:t>
            </a:r>
            <a:r>
              <a:rPr lang="hu-HU" dirty="0" err="1"/>
              <a:t>presentation</a:t>
            </a:r>
            <a:r>
              <a:rPr lang="hu-HU" dirty="0"/>
              <a:t> </a:t>
            </a:r>
            <a:r>
              <a:rPr lang="hu-HU" dirty="0" err="1"/>
              <a:t>was</a:t>
            </a:r>
            <a:r>
              <a:rPr lang="hu-HU" dirty="0"/>
              <a:t> </a:t>
            </a:r>
            <a:r>
              <a:rPr lang="hu-HU" dirty="0" err="1"/>
              <a:t>built</a:t>
            </a:r>
            <a:r>
              <a:rPr lang="hu-HU" dirty="0"/>
              <a:t> </a:t>
            </a:r>
            <a:r>
              <a:rPr lang="hu-HU" dirty="0" err="1"/>
              <a:t>up</a:t>
            </a:r>
            <a:r>
              <a:rPr lang="hu-HU" dirty="0"/>
              <a:t> in a </a:t>
            </a:r>
            <a:r>
              <a:rPr lang="hu-HU" dirty="0" err="1"/>
              <a:t>very</a:t>
            </a:r>
            <a:r>
              <a:rPr lang="hu-HU" dirty="0"/>
              <a:t> </a:t>
            </a:r>
            <a:r>
              <a:rPr lang="hu-HU" dirty="0" err="1"/>
              <a:t>logical</a:t>
            </a:r>
            <a:r>
              <a:rPr lang="hu-HU" dirty="0"/>
              <a:t> </a:t>
            </a:r>
            <a:r>
              <a:rPr lang="hu-HU" dirty="0" err="1"/>
              <a:t>way</a:t>
            </a:r>
            <a:r>
              <a:rPr lang="hu-HU" dirty="0"/>
              <a:t> </a:t>
            </a:r>
            <a:r>
              <a:rPr lang="hu-HU" dirty="0" err="1"/>
              <a:t>which</a:t>
            </a:r>
            <a:r>
              <a:rPr lang="hu-HU" dirty="0"/>
              <a:t> </a:t>
            </a:r>
            <a:r>
              <a:rPr lang="hu-HU" dirty="0" err="1"/>
              <a:t>really</a:t>
            </a:r>
            <a:r>
              <a:rPr lang="hu-HU" dirty="0"/>
              <a:t> </a:t>
            </a:r>
            <a:r>
              <a:rPr lang="hu-HU" dirty="0" err="1"/>
              <a:t>made</a:t>
            </a:r>
            <a:r>
              <a:rPr lang="hu-HU" dirty="0"/>
              <a:t> </a:t>
            </a:r>
            <a:r>
              <a:rPr lang="hu-HU" dirty="0" err="1"/>
              <a:t>me</a:t>
            </a:r>
            <a:r>
              <a:rPr lang="hu-HU" dirty="0"/>
              <a:t> </a:t>
            </a:r>
            <a:r>
              <a:rPr lang="hu-HU" dirty="0" err="1"/>
              <a:t>understand</a:t>
            </a:r>
            <a:r>
              <a:rPr lang="hu-HU" dirty="0"/>
              <a:t> </a:t>
            </a:r>
            <a:r>
              <a:rPr lang="hu-HU" dirty="0" err="1"/>
              <a:t>the</a:t>
            </a:r>
            <a:r>
              <a:rPr lang="hu-HU" dirty="0"/>
              <a:t> </a:t>
            </a:r>
            <a:r>
              <a:rPr lang="hu-HU" dirty="0" err="1"/>
              <a:t>whole</a:t>
            </a:r>
            <a:r>
              <a:rPr lang="hu-HU" dirty="0"/>
              <a:t> </a:t>
            </a:r>
            <a:r>
              <a:rPr lang="hu-HU" dirty="0" err="1"/>
              <a:t>system</a:t>
            </a:r>
            <a:r>
              <a:rPr lang="hu-HU" dirty="0"/>
              <a:t>.</a:t>
            </a:r>
          </a:p>
          <a:p>
            <a:endParaRPr lang="hu-HU" dirty="0"/>
          </a:p>
        </p:txBody>
      </p:sp>
    </p:spTree>
    <p:extLst>
      <p:ext uri="{BB962C8B-B14F-4D97-AF65-F5344CB8AC3E}">
        <p14:creationId xmlns:p14="http://schemas.microsoft.com/office/powerpoint/2010/main" val="2795799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DMC </a:t>
            </a:r>
            <a:r>
              <a:rPr lang="hu-HU" dirty="0" err="1"/>
              <a:t>tasks</a:t>
            </a:r>
            <a:r>
              <a:rPr lang="hu-HU" dirty="0"/>
              <a:t> – </a:t>
            </a:r>
            <a:r>
              <a:rPr lang="hu-HU" dirty="0" err="1"/>
              <a:t>looking</a:t>
            </a:r>
            <a:r>
              <a:rPr lang="hu-HU" dirty="0"/>
              <a:t> back</a:t>
            </a:r>
          </a:p>
        </p:txBody>
      </p:sp>
      <p:pic>
        <p:nvPicPr>
          <p:cNvPr id="6" name="Tartalom helye 5">
            <a:extLst>
              <a:ext uri="{FF2B5EF4-FFF2-40B4-BE49-F238E27FC236}">
                <a16:creationId xmlns:a16="http://schemas.microsoft.com/office/drawing/2014/main" id="{73D1787E-5D7E-FAF6-D711-09DE4578AE05}"/>
              </a:ext>
            </a:extLst>
          </p:cNvPr>
          <p:cNvPicPr>
            <a:picLocks noGrp="1" noChangeAspect="1"/>
          </p:cNvPicPr>
          <p:nvPr>
            <p:ph sz="half" idx="13"/>
          </p:nvPr>
        </p:nvPicPr>
        <p:blipFill>
          <a:blip r:embed="rId2"/>
          <a:stretch>
            <a:fillRect/>
          </a:stretch>
        </p:blipFill>
        <p:spPr>
          <a:xfrm>
            <a:off x="931675" y="2166151"/>
            <a:ext cx="9418549" cy="3417903"/>
          </a:xfrm>
          <a:prstGeom prst="rect">
            <a:avLst/>
          </a:prstGeom>
        </p:spPr>
      </p:pic>
    </p:spTree>
    <p:extLst>
      <p:ext uri="{BB962C8B-B14F-4D97-AF65-F5344CB8AC3E}">
        <p14:creationId xmlns:p14="http://schemas.microsoft.com/office/powerpoint/2010/main" val="469892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b="1" dirty="0"/>
              <a:t>DMC/</a:t>
            </a:r>
            <a:r>
              <a:rPr lang="hu-HU" b="1" dirty="0" err="1"/>
              <a:t>Workshops</a:t>
            </a:r>
            <a:r>
              <a:rPr lang="hu-HU" b="1" dirty="0"/>
              <a:t>/Digital </a:t>
            </a:r>
            <a:r>
              <a:rPr lang="hu-HU" b="1" dirty="0" err="1"/>
              <a:t>lessons</a:t>
            </a:r>
            <a:r>
              <a:rPr lang="hu-HU" b="1" dirty="0"/>
              <a:t> – </a:t>
            </a:r>
            <a:r>
              <a:rPr lang="hu-HU" b="1" dirty="0" err="1"/>
              <a:t>Experiences</a:t>
            </a:r>
            <a:r>
              <a:rPr lang="hu-HU" b="1" dirty="0"/>
              <a:t>/</a:t>
            </a:r>
            <a:r>
              <a:rPr lang="hu-HU" b="1" dirty="0" err="1"/>
              <a:t>Conclusions</a:t>
            </a:r>
            <a:endParaRPr lang="hu-HU" dirty="0"/>
          </a:p>
        </p:txBody>
      </p:sp>
      <p:sp>
        <p:nvSpPr>
          <p:cNvPr id="3" name="Tartalom helye 2"/>
          <p:cNvSpPr>
            <a:spLocks noGrp="1"/>
          </p:cNvSpPr>
          <p:nvPr>
            <p:ph sz="half" idx="13"/>
          </p:nvPr>
        </p:nvSpPr>
        <p:spPr/>
        <p:txBody>
          <a:bodyPr>
            <a:normAutofit fontScale="70000" lnSpcReduction="20000"/>
          </a:bodyPr>
          <a:lstStyle/>
          <a:p>
            <a:pPr algn="just" fontAlgn="base"/>
            <a:r>
              <a:rPr lang="en-US" dirty="0"/>
              <a:t>Tools and methods can </a:t>
            </a:r>
            <a:r>
              <a:rPr lang="hu-HU" dirty="0" err="1"/>
              <a:t>all</a:t>
            </a:r>
            <a:r>
              <a:rPr lang="hu-HU" dirty="0"/>
              <a:t> </a:t>
            </a:r>
            <a:r>
              <a:rPr lang="en-US" dirty="0"/>
              <a:t>be found in one place, </a:t>
            </a:r>
            <a:r>
              <a:rPr lang="hu-HU" dirty="0" err="1"/>
              <a:t>which</a:t>
            </a:r>
            <a:r>
              <a:rPr lang="en-US" dirty="0"/>
              <a:t> is a very good </a:t>
            </a:r>
            <a:r>
              <a:rPr lang="hu-HU" dirty="0" err="1"/>
              <a:t>opportunity</a:t>
            </a:r>
            <a:r>
              <a:rPr lang="hu-HU" dirty="0"/>
              <a:t>.</a:t>
            </a:r>
          </a:p>
          <a:p>
            <a:pPr algn="just" fontAlgn="base"/>
            <a:r>
              <a:rPr lang="hu-HU" dirty="0" err="1"/>
              <a:t>Descriptions</a:t>
            </a:r>
            <a:r>
              <a:rPr lang="hu-HU" dirty="0"/>
              <a:t> of </a:t>
            </a:r>
            <a:r>
              <a:rPr lang="hu-HU" dirty="0" err="1"/>
              <a:t>tools</a:t>
            </a:r>
            <a:r>
              <a:rPr lang="hu-HU" dirty="0"/>
              <a:t> and </a:t>
            </a:r>
            <a:r>
              <a:rPr lang="hu-HU" dirty="0" err="1"/>
              <a:t>methods</a:t>
            </a:r>
            <a:r>
              <a:rPr lang="hu-HU" dirty="0"/>
              <a:t> </a:t>
            </a:r>
            <a:r>
              <a:rPr lang="hu-HU" dirty="0" err="1"/>
              <a:t>are</a:t>
            </a:r>
            <a:r>
              <a:rPr lang="hu-HU" dirty="0"/>
              <a:t> </a:t>
            </a:r>
            <a:r>
              <a:rPr lang="hu-HU" dirty="0" err="1"/>
              <a:t>very</a:t>
            </a:r>
            <a:r>
              <a:rPr lang="hu-HU" dirty="0"/>
              <a:t> </a:t>
            </a:r>
            <a:r>
              <a:rPr lang="hu-HU" dirty="0" err="1"/>
              <a:t>good</a:t>
            </a:r>
            <a:r>
              <a:rPr lang="hu-HU" dirty="0"/>
              <a:t>. </a:t>
            </a:r>
          </a:p>
          <a:p>
            <a:pPr algn="just" fontAlgn="base"/>
            <a:r>
              <a:rPr lang="hu-HU" dirty="0" err="1"/>
              <a:t>Students</a:t>
            </a:r>
            <a:r>
              <a:rPr lang="hu-HU" dirty="0"/>
              <a:t> </a:t>
            </a:r>
            <a:r>
              <a:rPr lang="hu-HU" dirty="0" err="1"/>
              <a:t>highly</a:t>
            </a:r>
            <a:r>
              <a:rPr lang="hu-HU" dirty="0"/>
              <a:t> </a:t>
            </a:r>
            <a:r>
              <a:rPr lang="hu-HU" dirty="0" err="1"/>
              <a:t>appreciate</a:t>
            </a:r>
            <a:r>
              <a:rPr lang="hu-HU" dirty="0"/>
              <a:t> </a:t>
            </a:r>
            <a:r>
              <a:rPr lang="hu-HU" dirty="0" err="1"/>
              <a:t>the</a:t>
            </a:r>
            <a:r>
              <a:rPr lang="hu-HU" dirty="0"/>
              <a:t> </a:t>
            </a:r>
            <a:r>
              <a:rPr lang="hu-HU" dirty="0" err="1"/>
              <a:t>use</a:t>
            </a:r>
            <a:r>
              <a:rPr lang="hu-HU" dirty="0"/>
              <a:t> of </a:t>
            </a:r>
            <a:r>
              <a:rPr lang="hu-HU" dirty="0" err="1"/>
              <a:t>digital</a:t>
            </a:r>
            <a:r>
              <a:rPr lang="hu-HU" dirty="0"/>
              <a:t> </a:t>
            </a:r>
            <a:r>
              <a:rPr lang="hu-HU" dirty="0" err="1"/>
              <a:t>tools</a:t>
            </a:r>
            <a:r>
              <a:rPr lang="hu-HU" dirty="0"/>
              <a:t> - </a:t>
            </a:r>
            <a:r>
              <a:rPr lang="hu-HU" dirty="0" err="1"/>
              <a:t>teaching</a:t>
            </a:r>
            <a:r>
              <a:rPr lang="hu-HU" dirty="0"/>
              <a:t> &amp; </a:t>
            </a:r>
            <a:r>
              <a:rPr lang="hu-HU" dirty="0" err="1"/>
              <a:t>learning</a:t>
            </a:r>
            <a:r>
              <a:rPr lang="hu-HU" dirty="0"/>
              <a:t> </a:t>
            </a:r>
            <a:r>
              <a:rPr lang="hu-HU" dirty="0" err="1"/>
              <a:t>become</a:t>
            </a:r>
            <a:r>
              <a:rPr lang="hu-HU" dirty="0"/>
              <a:t> more </a:t>
            </a:r>
            <a:r>
              <a:rPr lang="hu-HU" dirty="0" err="1"/>
              <a:t>efficient</a:t>
            </a:r>
            <a:r>
              <a:rPr lang="hu-HU" dirty="0"/>
              <a:t> </a:t>
            </a:r>
            <a:r>
              <a:rPr lang="hu-HU" dirty="0" err="1"/>
              <a:t>with</a:t>
            </a:r>
            <a:r>
              <a:rPr lang="hu-HU" dirty="0"/>
              <a:t> </a:t>
            </a:r>
            <a:r>
              <a:rPr lang="hu-HU" dirty="0" err="1"/>
              <a:t>the</a:t>
            </a:r>
            <a:r>
              <a:rPr lang="hu-HU" dirty="0"/>
              <a:t> </a:t>
            </a:r>
            <a:r>
              <a:rPr lang="hu-HU" dirty="0" err="1"/>
              <a:t>use</a:t>
            </a:r>
            <a:r>
              <a:rPr lang="hu-HU" dirty="0"/>
              <a:t> of </a:t>
            </a:r>
            <a:r>
              <a:rPr lang="hu-HU" dirty="0" err="1"/>
              <a:t>them</a:t>
            </a:r>
            <a:r>
              <a:rPr lang="hu-HU" dirty="0"/>
              <a:t>.</a:t>
            </a:r>
          </a:p>
          <a:p>
            <a:pPr algn="just" fontAlgn="base"/>
            <a:r>
              <a:rPr lang="hu-HU" dirty="0" err="1"/>
              <a:t>Teachers</a:t>
            </a:r>
            <a:r>
              <a:rPr lang="hu-HU" dirty="0"/>
              <a:t> </a:t>
            </a:r>
            <a:r>
              <a:rPr lang="hu-HU" dirty="0" err="1"/>
              <a:t>can</a:t>
            </a:r>
            <a:r>
              <a:rPr lang="hu-HU" dirty="0"/>
              <a:t> </a:t>
            </a:r>
            <a:r>
              <a:rPr lang="hu-HU" dirty="0" err="1"/>
              <a:t>also</a:t>
            </a:r>
            <a:r>
              <a:rPr lang="hu-HU" dirty="0"/>
              <a:t> </a:t>
            </a:r>
            <a:r>
              <a:rPr lang="hu-HU" dirty="0" err="1"/>
              <a:t>experience</a:t>
            </a:r>
            <a:r>
              <a:rPr lang="hu-HU" dirty="0"/>
              <a:t> </a:t>
            </a:r>
            <a:r>
              <a:rPr lang="hu-HU" dirty="0" err="1"/>
              <a:t>being</a:t>
            </a:r>
            <a:r>
              <a:rPr lang="hu-HU" dirty="0"/>
              <a:t> </a:t>
            </a:r>
            <a:r>
              <a:rPr lang="hu-HU" dirty="0" err="1"/>
              <a:t>successful</a:t>
            </a:r>
            <a:r>
              <a:rPr lang="hu-HU" dirty="0"/>
              <a:t> </a:t>
            </a:r>
            <a:r>
              <a:rPr lang="hu-HU" dirty="0" err="1"/>
              <a:t>when</a:t>
            </a:r>
            <a:r>
              <a:rPr lang="hu-HU" dirty="0"/>
              <a:t> </a:t>
            </a:r>
            <a:r>
              <a:rPr lang="hu-HU" dirty="0" err="1"/>
              <a:t>using</a:t>
            </a:r>
            <a:r>
              <a:rPr lang="hu-HU" dirty="0"/>
              <a:t> a </a:t>
            </a:r>
            <a:r>
              <a:rPr lang="hu-HU" dirty="0" err="1"/>
              <a:t>new</a:t>
            </a:r>
            <a:r>
              <a:rPr lang="hu-HU" dirty="0"/>
              <a:t> </a:t>
            </a:r>
            <a:r>
              <a:rPr lang="hu-HU" dirty="0" err="1"/>
              <a:t>digital</a:t>
            </a:r>
            <a:r>
              <a:rPr lang="hu-HU" dirty="0"/>
              <a:t> </a:t>
            </a:r>
            <a:r>
              <a:rPr lang="hu-HU" dirty="0" err="1"/>
              <a:t>tool</a:t>
            </a:r>
            <a:r>
              <a:rPr lang="hu-HU" dirty="0"/>
              <a:t> and/</a:t>
            </a:r>
            <a:r>
              <a:rPr lang="hu-HU" dirty="0" err="1"/>
              <a:t>or</a:t>
            </a:r>
            <a:r>
              <a:rPr lang="hu-HU" dirty="0"/>
              <a:t> </a:t>
            </a:r>
            <a:r>
              <a:rPr lang="hu-HU" dirty="0" err="1"/>
              <a:t>method</a:t>
            </a:r>
            <a:r>
              <a:rPr lang="hu-HU" dirty="0"/>
              <a:t> </a:t>
            </a:r>
            <a:r>
              <a:rPr lang="hu-HU" dirty="0" err="1"/>
              <a:t>effectively</a:t>
            </a:r>
            <a:r>
              <a:rPr lang="hu-HU" dirty="0"/>
              <a:t>. </a:t>
            </a:r>
          </a:p>
          <a:p>
            <a:pPr algn="just" fontAlgn="base"/>
            <a:r>
              <a:rPr lang="hu-HU" dirty="0" err="1"/>
              <a:t>Listening</a:t>
            </a:r>
            <a:r>
              <a:rPr lang="hu-HU" dirty="0"/>
              <a:t> </a:t>
            </a:r>
            <a:r>
              <a:rPr lang="hu-HU" dirty="0" err="1"/>
              <a:t>to</a:t>
            </a:r>
            <a:r>
              <a:rPr lang="hu-HU" dirty="0"/>
              <a:t> and/</a:t>
            </a:r>
            <a:r>
              <a:rPr lang="hu-HU" dirty="0" err="1"/>
              <a:t>or</a:t>
            </a:r>
            <a:r>
              <a:rPr lang="hu-HU" dirty="0"/>
              <a:t> preparing </a:t>
            </a:r>
            <a:r>
              <a:rPr lang="hu-HU" dirty="0" err="1"/>
              <a:t>for</a:t>
            </a:r>
            <a:r>
              <a:rPr lang="hu-HU" dirty="0"/>
              <a:t> </a:t>
            </a:r>
            <a:r>
              <a:rPr lang="hu-HU" dirty="0" err="1"/>
              <a:t>workshops</a:t>
            </a:r>
            <a:r>
              <a:rPr lang="hu-HU" dirty="0"/>
              <a:t> </a:t>
            </a:r>
            <a:r>
              <a:rPr lang="hu-HU" dirty="0" err="1"/>
              <a:t>proved</a:t>
            </a:r>
            <a:r>
              <a:rPr lang="hu-HU" dirty="0"/>
              <a:t> </a:t>
            </a:r>
            <a:r>
              <a:rPr lang="hu-HU" dirty="0" err="1"/>
              <a:t>to</a:t>
            </a:r>
            <a:r>
              <a:rPr lang="hu-HU" dirty="0"/>
              <a:t> be </a:t>
            </a:r>
            <a:r>
              <a:rPr lang="hu-HU" dirty="0" err="1"/>
              <a:t>highly</a:t>
            </a:r>
            <a:r>
              <a:rPr lang="hu-HU" dirty="0"/>
              <a:t> </a:t>
            </a:r>
            <a:r>
              <a:rPr lang="hu-HU" dirty="0" err="1"/>
              <a:t>useful</a:t>
            </a:r>
            <a:r>
              <a:rPr lang="hu-HU" dirty="0"/>
              <a:t>.</a:t>
            </a:r>
          </a:p>
          <a:p>
            <a:pPr marL="0" indent="0" algn="just" fontAlgn="base">
              <a:buNone/>
            </a:pPr>
            <a:endParaRPr lang="hu-HU" dirty="0"/>
          </a:p>
          <a:p>
            <a:pPr algn="just" fontAlgn="base"/>
            <a:r>
              <a:rPr lang="hu-HU" b="1" dirty="0"/>
              <a:t>DMC </a:t>
            </a:r>
            <a:r>
              <a:rPr lang="hu-HU" b="1" dirty="0" err="1"/>
              <a:t>suggestions</a:t>
            </a:r>
            <a:r>
              <a:rPr lang="hu-HU" b="1" dirty="0"/>
              <a:t>/</a:t>
            </a:r>
            <a:r>
              <a:rPr lang="hu-HU" b="1" dirty="0" err="1"/>
              <a:t>recommendations</a:t>
            </a:r>
            <a:r>
              <a:rPr lang="hu-HU" b="1" dirty="0"/>
              <a:t>:</a:t>
            </a:r>
            <a:r>
              <a:rPr lang="hu-HU" dirty="0"/>
              <a:t> </a:t>
            </a:r>
          </a:p>
          <a:p>
            <a:pPr algn="just" fontAlgn="base"/>
            <a:r>
              <a:rPr lang="en-US" dirty="0"/>
              <a:t>Constant expansion and development is necessary to successfully maintain such a </a:t>
            </a:r>
            <a:r>
              <a:rPr lang="hu-HU" dirty="0" err="1"/>
              <a:t>page</a:t>
            </a:r>
            <a:r>
              <a:rPr lang="en-US" dirty="0"/>
              <a:t>, </a:t>
            </a:r>
            <a:r>
              <a:rPr lang="hu-HU" dirty="0" err="1"/>
              <a:t>which</a:t>
            </a:r>
            <a:r>
              <a:rPr lang="hu-HU" dirty="0"/>
              <a:t>, of </a:t>
            </a:r>
            <a:r>
              <a:rPr lang="hu-HU" dirty="0" err="1"/>
              <a:t>course</a:t>
            </a:r>
            <a:r>
              <a:rPr lang="hu-HU" dirty="0"/>
              <a:t>, is </a:t>
            </a:r>
            <a:r>
              <a:rPr lang="en-US" dirty="0" err="1"/>
              <a:t>labo</a:t>
            </a:r>
            <a:r>
              <a:rPr lang="hu-HU" dirty="0"/>
              <a:t>u</a:t>
            </a:r>
            <a:r>
              <a:rPr lang="en-US" dirty="0"/>
              <a:t>r</a:t>
            </a:r>
            <a:r>
              <a:rPr lang="hu-HU" dirty="0"/>
              <a:t>-</a:t>
            </a:r>
            <a:r>
              <a:rPr lang="en-US" dirty="0"/>
              <a:t>intensive, but this is the only way </a:t>
            </a:r>
            <a:r>
              <a:rPr lang="hu-HU" dirty="0" err="1"/>
              <a:t>to</a:t>
            </a:r>
            <a:r>
              <a:rPr lang="hu-HU" dirty="0"/>
              <a:t> </a:t>
            </a:r>
            <a:r>
              <a:rPr lang="hu-HU" dirty="0" err="1"/>
              <a:t>make</a:t>
            </a:r>
            <a:r>
              <a:rPr lang="hu-HU" dirty="0"/>
              <a:t> </a:t>
            </a:r>
            <a:r>
              <a:rPr lang="hu-HU" dirty="0" err="1"/>
              <a:t>users</a:t>
            </a:r>
            <a:r>
              <a:rPr lang="hu-HU" dirty="0"/>
              <a:t> </a:t>
            </a:r>
            <a:r>
              <a:rPr lang="en-US" dirty="0"/>
              <a:t>continuously </a:t>
            </a:r>
            <a:r>
              <a:rPr lang="hu-HU" dirty="0" err="1"/>
              <a:t>revisit</a:t>
            </a:r>
            <a:r>
              <a:rPr lang="hu-HU" dirty="0"/>
              <a:t> </a:t>
            </a:r>
            <a:r>
              <a:rPr lang="hu-HU" dirty="0" err="1"/>
              <a:t>such</a:t>
            </a:r>
            <a:r>
              <a:rPr lang="hu-HU" dirty="0"/>
              <a:t> a </a:t>
            </a:r>
            <a:r>
              <a:rPr lang="hu-HU" dirty="0" err="1"/>
              <a:t>repository</a:t>
            </a:r>
            <a:r>
              <a:rPr lang="en-US" dirty="0"/>
              <a:t>.</a:t>
            </a:r>
            <a:endParaRPr lang="hu-HU" dirty="0"/>
          </a:p>
          <a:p>
            <a:pPr algn="just" fontAlgn="base"/>
            <a:r>
              <a:rPr lang="en-US" dirty="0"/>
              <a:t>If there is a change on the interface, it </a:t>
            </a:r>
            <a:r>
              <a:rPr lang="hu-HU" dirty="0" err="1"/>
              <a:t>would</a:t>
            </a:r>
            <a:r>
              <a:rPr lang="hu-HU" dirty="0"/>
              <a:t> be </a:t>
            </a:r>
            <a:r>
              <a:rPr lang="hu-HU" dirty="0" err="1"/>
              <a:t>great</a:t>
            </a:r>
            <a:r>
              <a:rPr lang="hu-HU" dirty="0"/>
              <a:t> </a:t>
            </a:r>
            <a:r>
              <a:rPr lang="hu-HU" dirty="0" err="1"/>
              <a:t>if</a:t>
            </a:r>
            <a:r>
              <a:rPr lang="hu-HU" dirty="0"/>
              <a:t> </a:t>
            </a:r>
            <a:r>
              <a:rPr lang="hu-HU" dirty="0" err="1"/>
              <a:t>we</a:t>
            </a:r>
            <a:r>
              <a:rPr lang="hu-HU" dirty="0"/>
              <a:t> </a:t>
            </a:r>
            <a:r>
              <a:rPr lang="hu-HU" dirty="0" err="1"/>
              <a:t>could</a:t>
            </a:r>
            <a:r>
              <a:rPr lang="hu-HU" dirty="0"/>
              <a:t> </a:t>
            </a:r>
            <a:r>
              <a:rPr lang="hu-HU" dirty="0" err="1"/>
              <a:t>get</a:t>
            </a:r>
            <a:r>
              <a:rPr lang="hu-HU" dirty="0"/>
              <a:t> </a:t>
            </a:r>
            <a:r>
              <a:rPr lang="hu-HU" dirty="0" err="1"/>
              <a:t>notifications</a:t>
            </a:r>
            <a:r>
              <a:rPr lang="hu-HU" dirty="0"/>
              <a:t> </a:t>
            </a:r>
            <a:r>
              <a:rPr lang="hu-HU" dirty="0" err="1"/>
              <a:t>to</a:t>
            </a:r>
            <a:r>
              <a:rPr lang="hu-HU" dirty="0"/>
              <a:t> </a:t>
            </a:r>
            <a:r>
              <a:rPr lang="hu-HU" dirty="0" err="1"/>
              <a:t>see</a:t>
            </a:r>
            <a:r>
              <a:rPr lang="hu-HU" dirty="0"/>
              <a:t> </a:t>
            </a:r>
            <a:r>
              <a:rPr lang="hu-HU" dirty="0" err="1"/>
              <a:t>how</a:t>
            </a:r>
            <a:r>
              <a:rPr lang="hu-HU" dirty="0"/>
              <a:t> </a:t>
            </a:r>
            <a:r>
              <a:rPr lang="hu-HU" dirty="0" err="1"/>
              <a:t>the</a:t>
            </a:r>
            <a:r>
              <a:rPr lang="hu-HU" dirty="0"/>
              <a:t> </a:t>
            </a:r>
            <a:r>
              <a:rPr lang="hu-HU" dirty="0" err="1"/>
              <a:t>applications</a:t>
            </a:r>
            <a:r>
              <a:rPr lang="hu-HU" dirty="0"/>
              <a:t> </a:t>
            </a:r>
            <a:r>
              <a:rPr lang="hu-HU" dirty="0" err="1"/>
              <a:t>we</a:t>
            </a:r>
            <a:r>
              <a:rPr lang="hu-HU" dirty="0"/>
              <a:t> </a:t>
            </a:r>
            <a:r>
              <a:rPr lang="hu-HU" dirty="0" err="1"/>
              <a:t>use</a:t>
            </a:r>
            <a:r>
              <a:rPr lang="hu-HU" dirty="0"/>
              <a:t> </a:t>
            </a:r>
            <a:r>
              <a:rPr lang="hu-HU" dirty="0" err="1"/>
              <a:t>have</a:t>
            </a:r>
            <a:r>
              <a:rPr lang="hu-HU" dirty="0"/>
              <a:t> </a:t>
            </a:r>
            <a:r>
              <a:rPr lang="hu-HU" dirty="0" err="1"/>
              <a:t>been</a:t>
            </a:r>
            <a:r>
              <a:rPr lang="hu-HU" dirty="0"/>
              <a:t> altered.</a:t>
            </a:r>
          </a:p>
        </p:txBody>
      </p:sp>
    </p:spTree>
    <p:extLst>
      <p:ext uri="{BB962C8B-B14F-4D97-AF65-F5344CB8AC3E}">
        <p14:creationId xmlns:p14="http://schemas.microsoft.com/office/powerpoint/2010/main" val="4158210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6116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1627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20684ECA-2E70-42F2-849A-65EBB4BCF901}"/>
              </a:ext>
            </a:extLst>
          </p:cNvPr>
          <p:cNvSpPr>
            <a:spLocks noGrp="1"/>
          </p:cNvSpPr>
          <p:nvPr>
            <p:ph type="title"/>
          </p:nvPr>
        </p:nvSpPr>
        <p:spPr>
          <a:xfrm>
            <a:off x="831850" y="1709738"/>
            <a:ext cx="6224043" cy="2852737"/>
          </a:xfrm>
        </p:spPr>
        <p:txBody>
          <a:bodyPr>
            <a:normAutofit fontScale="90000"/>
          </a:bodyPr>
          <a:lstStyle/>
          <a:p>
            <a:r>
              <a:rPr lang="en-GB" b="1" dirty="0"/>
              <a:t>Summary and evaluation reports on the workshops </a:t>
            </a:r>
            <a:endParaRPr lang="hu-HU" dirty="0"/>
          </a:p>
        </p:txBody>
      </p:sp>
      <p:sp>
        <p:nvSpPr>
          <p:cNvPr id="5" name="Szöveg helye 4">
            <a:extLst>
              <a:ext uri="{FF2B5EF4-FFF2-40B4-BE49-F238E27FC236}">
                <a16:creationId xmlns:a16="http://schemas.microsoft.com/office/drawing/2014/main" id="{723FC88B-A52C-40D9-A665-0139875DA148}"/>
              </a:ext>
            </a:extLst>
          </p:cNvPr>
          <p:cNvSpPr>
            <a:spLocks noGrp="1"/>
          </p:cNvSpPr>
          <p:nvPr>
            <p:ph type="body" idx="1"/>
          </p:nvPr>
        </p:nvSpPr>
        <p:spPr/>
        <p:txBody>
          <a:bodyPr/>
          <a:lstStyle/>
          <a:p>
            <a:r>
              <a:rPr lang="hu-HU" dirty="0"/>
              <a:t>SZÁMALK-</a:t>
            </a:r>
            <a:r>
              <a:rPr lang="hu-HU" dirty="0" err="1"/>
              <a:t>Salesian</a:t>
            </a:r>
            <a:r>
              <a:rPr lang="hu-HU" dirty="0"/>
              <a:t> Post-</a:t>
            </a:r>
            <a:r>
              <a:rPr lang="hu-HU" dirty="0" err="1"/>
              <a:t>Secondary</a:t>
            </a:r>
            <a:r>
              <a:rPr lang="hu-HU" dirty="0"/>
              <a:t> </a:t>
            </a:r>
            <a:r>
              <a:rPr lang="hu-HU" dirty="0" err="1"/>
              <a:t>Technical</a:t>
            </a:r>
            <a:r>
              <a:rPr lang="hu-HU" dirty="0"/>
              <a:t> </a:t>
            </a:r>
            <a:r>
              <a:rPr lang="hu-HU" dirty="0" err="1"/>
              <a:t>School</a:t>
            </a:r>
            <a:endParaRPr lang="hu-HU" dirty="0"/>
          </a:p>
        </p:txBody>
      </p:sp>
    </p:spTree>
    <p:extLst>
      <p:ext uri="{BB962C8B-B14F-4D97-AF65-F5344CB8AC3E}">
        <p14:creationId xmlns:p14="http://schemas.microsoft.com/office/powerpoint/2010/main" val="3952911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b="1" dirty="0"/>
              <a:t>O3 Developing and testing workshops for schools</a:t>
            </a:r>
            <a:endParaRPr lang="hu-HU" b="1" dirty="0"/>
          </a:p>
        </p:txBody>
      </p:sp>
      <p:sp>
        <p:nvSpPr>
          <p:cNvPr id="3" name="Tartalom helye 2"/>
          <p:cNvSpPr>
            <a:spLocks noGrp="1"/>
          </p:cNvSpPr>
          <p:nvPr>
            <p:ph sz="half" idx="13"/>
          </p:nvPr>
        </p:nvSpPr>
        <p:spPr/>
        <p:txBody>
          <a:bodyPr/>
          <a:lstStyle/>
          <a:p>
            <a:pPr algn="just"/>
            <a:r>
              <a:rPr lang="hu-HU" b="1" dirty="0"/>
              <a:t>O3-A1: </a:t>
            </a:r>
            <a:r>
              <a:rPr lang="hu-HU" b="1" dirty="0" err="1"/>
              <a:t>Create</a:t>
            </a:r>
            <a:r>
              <a:rPr lang="hu-HU" b="1" dirty="0"/>
              <a:t> </a:t>
            </a:r>
            <a:r>
              <a:rPr lang="hu-HU" b="1" dirty="0" err="1"/>
              <a:t>specific</a:t>
            </a:r>
            <a:r>
              <a:rPr lang="hu-HU" b="1" dirty="0"/>
              <a:t> </a:t>
            </a:r>
            <a:r>
              <a:rPr lang="hu-HU" b="1" dirty="0" err="1"/>
              <a:t>action</a:t>
            </a:r>
            <a:r>
              <a:rPr lang="hu-HU" b="1" dirty="0"/>
              <a:t> </a:t>
            </a:r>
            <a:r>
              <a:rPr lang="hu-HU" b="1" dirty="0" err="1"/>
              <a:t>plans</a:t>
            </a:r>
            <a:r>
              <a:rPr lang="hu-HU" b="1" dirty="0"/>
              <a:t> </a:t>
            </a:r>
            <a:r>
              <a:rPr lang="hu-HU" b="1" dirty="0" err="1"/>
              <a:t>for</a:t>
            </a:r>
            <a:r>
              <a:rPr lang="hu-HU" b="1" dirty="0"/>
              <a:t> </a:t>
            </a:r>
            <a:r>
              <a:rPr lang="hu-HU" b="1" dirty="0" err="1"/>
              <a:t>schools</a:t>
            </a:r>
            <a:r>
              <a:rPr lang="hu-HU" b="1" dirty="0"/>
              <a:t> </a:t>
            </a:r>
            <a:r>
              <a:rPr lang="hu-HU" b="1" dirty="0" err="1"/>
              <a:t>based</a:t>
            </a:r>
            <a:r>
              <a:rPr lang="hu-HU" b="1" dirty="0"/>
              <a:t> </a:t>
            </a:r>
            <a:r>
              <a:rPr lang="hu-HU" b="1" dirty="0" err="1"/>
              <a:t>on</a:t>
            </a:r>
            <a:r>
              <a:rPr lang="hu-HU" b="1" dirty="0"/>
              <a:t> </a:t>
            </a:r>
            <a:r>
              <a:rPr lang="hu-HU" b="1" dirty="0" err="1"/>
              <a:t>needs</a:t>
            </a:r>
            <a:r>
              <a:rPr lang="hu-HU" b="1" dirty="0"/>
              <a:t> </a:t>
            </a:r>
            <a:r>
              <a:rPr lang="hu-HU" b="1" dirty="0" err="1"/>
              <a:t>analysis</a:t>
            </a:r>
            <a:r>
              <a:rPr lang="hu-HU" b="1" dirty="0"/>
              <a:t> and Digital </a:t>
            </a:r>
            <a:r>
              <a:rPr lang="hu-HU" b="1" dirty="0" err="1"/>
              <a:t>Menu</a:t>
            </a:r>
            <a:r>
              <a:rPr lang="hu-HU" b="1" dirty="0"/>
              <a:t> </a:t>
            </a:r>
            <a:r>
              <a:rPr lang="hu-HU" b="1" dirty="0" err="1"/>
              <a:t>Card</a:t>
            </a:r>
            <a:endParaRPr lang="hu-HU" dirty="0"/>
          </a:p>
          <a:p>
            <a:pPr algn="just"/>
            <a:r>
              <a:rPr lang="hu-HU" b="1" dirty="0"/>
              <a:t>O3-A2: </a:t>
            </a:r>
            <a:r>
              <a:rPr lang="hu-HU" b="1" dirty="0" err="1"/>
              <a:t>Deliver</a:t>
            </a:r>
            <a:r>
              <a:rPr lang="hu-HU" b="1" dirty="0"/>
              <a:t> </a:t>
            </a:r>
            <a:r>
              <a:rPr lang="hu-HU" b="1" dirty="0" err="1"/>
              <a:t>workshops</a:t>
            </a:r>
            <a:r>
              <a:rPr lang="hu-HU" b="1" dirty="0"/>
              <a:t> </a:t>
            </a:r>
            <a:r>
              <a:rPr lang="hu-HU" b="1" dirty="0" err="1"/>
              <a:t>to</a:t>
            </a:r>
            <a:r>
              <a:rPr lang="hu-HU" b="1" dirty="0"/>
              <a:t> </a:t>
            </a:r>
            <a:r>
              <a:rPr lang="hu-HU" b="1" dirty="0" err="1"/>
              <a:t>teachers</a:t>
            </a:r>
            <a:endParaRPr lang="hu-HU" dirty="0"/>
          </a:p>
          <a:p>
            <a:pPr algn="just"/>
            <a:r>
              <a:rPr lang="hu-HU" b="1" dirty="0"/>
              <a:t>O3-A3: </a:t>
            </a:r>
            <a:r>
              <a:rPr lang="hu-HU" b="1" dirty="0" err="1"/>
              <a:t>Community</a:t>
            </a:r>
            <a:r>
              <a:rPr lang="hu-HU" b="1" dirty="0"/>
              <a:t> </a:t>
            </a:r>
            <a:r>
              <a:rPr lang="hu-HU" b="1" dirty="0" err="1"/>
              <a:t>learning</a:t>
            </a:r>
            <a:r>
              <a:rPr lang="hu-HU" b="1" dirty="0"/>
              <a:t> </a:t>
            </a:r>
            <a:r>
              <a:rPr lang="hu-HU" b="1" dirty="0" err="1"/>
              <a:t>content</a:t>
            </a:r>
            <a:r>
              <a:rPr lang="hu-HU" b="1" dirty="0"/>
              <a:t> </a:t>
            </a:r>
            <a:r>
              <a:rPr lang="hu-HU" b="1" dirty="0" err="1"/>
              <a:t>development</a:t>
            </a:r>
            <a:endParaRPr lang="hu-HU" dirty="0"/>
          </a:p>
          <a:p>
            <a:pPr algn="just"/>
            <a:endParaRPr lang="hu-HU" b="1" dirty="0"/>
          </a:p>
          <a:p>
            <a:endParaRPr lang="hu-HU" b="1" dirty="0"/>
          </a:p>
          <a:p>
            <a:endParaRPr lang="hu-HU" dirty="0"/>
          </a:p>
        </p:txBody>
      </p:sp>
    </p:spTree>
    <p:extLst>
      <p:ext uri="{BB962C8B-B14F-4D97-AF65-F5344CB8AC3E}">
        <p14:creationId xmlns:p14="http://schemas.microsoft.com/office/powerpoint/2010/main" val="3711422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B8BEE8E-E2BE-4FC8-AA9C-52DEF0B6BED4}"/>
              </a:ext>
            </a:extLst>
          </p:cNvPr>
          <p:cNvSpPr>
            <a:spLocks noGrp="1"/>
          </p:cNvSpPr>
          <p:nvPr>
            <p:ph type="title"/>
          </p:nvPr>
        </p:nvSpPr>
        <p:spPr/>
        <p:txBody>
          <a:bodyPr/>
          <a:lstStyle/>
          <a:p>
            <a:r>
              <a:rPr lang="hu-HU" dirty="0" err="1"/>
              <a:t>Indicators</a:t>
            </a:r>
            <a:endParaRPr lang="hu-HU" dirty="0"/>
          </a:p>
        </p:txBody>
      </p:sp>
      <p:sp>
        <p:nvSpPr>
          <p:cNvPr id="3" name="Tartalom helye 2">
            <a:extLst>
              <a:ext uri="{FF2B5EF4-FFF2-40B4-BE49-F238E27FC236}">
                <a16:creationId xmlns:a16="http://schemas.microsoft.com/office/drawing/2014/main" id="{4C102445-23C8-4065-9001-04574FB77859}"/>
              </a:ext>
            </a:extLst>
          </p:cNvPr>
          <p:cNvSpPr>
            <a:spLocks noGrp="1"/>
          </p:cNvSpPr>
          <p:nvPr>
            <p:ph sz="half" idx="13"/>
          </p:nvPr>
        </p:nvSpPr>
        <p:spPr/>
        <p:txBody>
          <a:bodyPr>
            <a:normAutofit fontScale="92500" lnSpcReduction="20000"/>
          </a:bodyPr>
          <a:lstStyle/>
          <a:p>
            <a:pPr lvl="0"/>
            <a:r>
              <a:rPr lang="hu-HU" dirty="0"/>
              <a:t>Action </a:t>
            </a:r>
            <a:r>
              <a:rPr lang="hu-HU" dirty="0" err="1"/>
              <a:t>plans</a:t>
            </a:r>
            <a:r>
              <a:rPr lang="hu-HU" dirty="0"/>
              <a:t> </a:t>
            </a:r>
            <a:r>
              <a:rPr lang="hu-HU" dirty="0" err="1"/>
              <a:t>are</a:t>
            </a:r>
            <a:r>
              <a:rPr lang="hu-HU" dirty="0"/>
              <a:t> </a:t>
            </a:r>
            <a:r>
              <a:rPr lang="hu-HU" dirty="0" err="1"/>
              <a:t>finalized</a:t>
            </a:r>
            <a:r>
              <a:rPr lang="hu-HU" dirty="0"/>
              <a:t> </a:t>
            </a:r>
            <a:r>
              <a:rPr lang="hu-HU" dirty="0" err="1"/>
              <a:t>by</a:t>
            </a:r>
            <a:r>
              <a:rPr lang="hu-HU" dirty="0"/>
              <a:t> </a:t>
            </a:r>
            <a:r>
              <a:rPr lang="hu-HU" dirty="0" err="1"/>
              <a:t>each</a:t>
            </a:r>
            <a:r>
              <a:rPr lang="hu-HU" dirty="0"/>
              <a:t> partner </a:t>
            </a:r>
            <a:r>
              <a:rPr lang="hu-HU" dirty="0" err="1"/>
              <a:t>school</a:t>
            </a:r>
            <a:r>
              <a:rPr lang="hu-HU" dirty="0"/>
              <a:t> – </a:t>
            </a:r>
            <a:r>
              <a:rPr lang="hu-HU" dirty="0" err="1"/>
              <a:t>timing</a:t>
            </a:r>
            <a:r>
              <a:rPr lang="hu-HU" dirty="0"/>
              <a:t> and </a:t>
            </a:r>
            <a:r>
              <a:rPr lang="hu-HU" dirty="0" err="1"/>
              <a:t>the</a:t>
            </a:r>
            <a:r>
              <a:rPr lang="hu-HU" dirty="0"/>
              <a:t> </a:t>
            </a:r>
            <a:r>
              <a:rPr lang="hu-HU" dirty="0" err="1"/>
              <a:t>responsible</a:t>
            </a:r>
            <a:r>
              <a:rPr lang="hu-HU" dirty="0"/>
              <a:t> </a:t>
            </a:r>
            <a:r>
              <a:rPr lang="hu-HU" dirty="0" err="1"/>
              <a:t>person</a:t>
            </a:r>
            <a:r>
              <a:rPr lang="hu-HU" dirty="0"/>
              <a:t> is </a:t>
            </a:r>
            <a:r>
              <a:rPr lang="hu-HU" dirty="0" err="1"/>
              <a:t>assigned</a:t>
            </a:r>
            <a:r>
              <a:rPr lang="hu-HU" dirty="0"/>
              <a:t>  </a:t>
            </a:r>
            <a:r>
              <a:rPr lang="hu-HU" dirty="0">
                <a:solidFill>
                  <a:schemeClr val="accent1">
                    <a:lumMod val="75000"/>
                  </a:schemeClr>
                </a:solidFill>
              </a:rPr>
              <a:t>- </a:t>
            </a:r>
            <a:r>
              <a:rPr lang="hu-HU" dirty="0" err="1">
                <a:solidFill>
                  <a:schemeClr val="accent1">
                    <a:lumMod val="75000"/>
                  </a:schemeClr>
                </a:solidFill>
              </a:rPr>
              <a:t>ready</a:t>
            </a:r>
            <a:r>
              <a:rPr lang="hu-HU" dirty="0">
                <a:solidFill>
                  <a:schemeClr val="accent1">
                    <a:lumMod val="75000"/>
                  </a:schemeClr>
                </a:solidFill>
              </a:rPr>
              <a:t> </a:t>
            </a:r>
            <a:r>
              <a:rPr lang="hu-HU" dirty="0">
                <a:solidFill>
                  <a:schemeClr val="accent1">
                    <a:lumMod val="75000"/>
                  </a:schemeClr>
                </a:solidFill>
                <a:sym typeface="Wingdings" panose="05000000000000000000" pitchFamily="2" charset="2"/>
              </a:rPr>
              <a:t></a:t>
            </a:r>
            <a:endParaRPr lang="hu-HU" dirty="0">
              <a:solidFill>
                <a:schemeClr val="accent1">
                  <a:lumMod val="75000"/>
                </a:schemeClr>
              </a:solidFill>
            </a:endParaRPr>
          </a:p>
          <a:p>
            <a:pPr>
              <a:lnSpc>
                <a:spcPct val="100000"/>
              </a:lnSpc>
            </a:pPr>
            <a:r>
              <a:rPr lang="hu-HU" dirty="0"/>
              <a:t>Workshop </a:t>
            </a:r>
            <a:r>
              <a:rPr lang="hu-HU" dirty="0" err="1"/>
              <a:t>scripts</a:t>
            </a:r>
            <a:r>
              <a:rPr lang="hu-HU" dirty="0"/>
              <a:t> and </a:t>
            </a:r>
            <a:r>
              <a:rPr lang="hu-HU" dirty="0" err="1"/>
              <a:t>syllabi</a:t>
            </a:r>
            <a:r>
              <a:rPr lang="hu-HU" dirty="0"/>
              <a:t> </a:t>
            </a:r>
            <a:r>
              <a:rPr lang="hu-HU" dirty="0" err="1"/>
              <a:t>are</a:t>
            </a:r>
            <a:r>
              <a:rPr lang="hu-HU" dirty="0"/>
              <a:t> </a:t>
            </a:r>
            <a:r>
              <a:rPr lang="hu-HU" dirty="0" err="1"/>
              <a:t>prepared</a:t>
            </a:r>
            <a:r>
              <a:rPr lang="hu-HU" dirty="0"/>
              <a:t> </a:t>
            </a:r>
            <a:r>
              <a:rPr lang="hu-HU" dirty="0" err="1"/>
              <a:t>for</a:t>
            </a:r>
            <a:r>
              <a:rPr lang="hu-HU" dirty="0"/>
              <a:t> </a:t>
            </a:r>
            <a:r>
              <a:rPr lang="hu-HU" dirty="0" err="1"/>
              <a:t>each</a:t>
            </a:r>
            <a:r>
              <a:rPr lang="hu-HU" dirty="0"/>
              <a:t> </a:t>
            </a:r>
            <a:r>
              <a:rPr lang="hu-HU" dirty="0" err="1"/>
              <a:t>school</a:t>
            </a:r>
            <a:r>
              <a:rPr lang="hu-HU" dirty="0"/>
              <a:t> in a standard </a:t>
            </a:r>
            <a:r>
              <a:rPr lang="hu-HU" dirty="0" err="1"/>
              <a:t>template</a:t>
            </a:r>
            <a:r>
              <a:rPr lang="hu-HU" dirty="0"/>
              <a:t>, min. 10 </a:t>
            </a:r>
            <a:r>
              <a:rPr lang="hu-HU" dirty="0" err="1"/>
              <a:t>pages</a:t>
            </a:r>
            <a:r>
              <a:rPr lang="hu-HU" dirty="0"/>
              <a:t>/ </a:t>
            </a:r>
            <a:r>
              <a:rPr lang="hu-HU" dirty="0" err="1"/>
              <a:t>school</a:t>
            </a:r>
            <a:r>
              <a:rPr lang="hu-HU" dirty="0"/>
              <a:t>  </a:t>
            </a:r>
            <a:r>
              <a:rPr lang="hu-HU" dirty="0">
                <a:solidFill>
                  <a:schemeClr val="accent1">
                    <a:lumMod val="75000"/>
                  </a:schemeClr>
                </a:solidFill>
              </a:rPr>
              <a:t>- </a:t>
            </a:r>
            <a:r>
              <a:rPr lang="hu-HU" dirty="0" err="1">
                <a:solidFill>
                  <a:schemeClr val="accent1">
                    <a:lumMod val="75000"/>
                  </a:schemeClr>
                </a:solidFill>
              </a:rPr>
              <a:t>ready</a:t>
            </a:r>
            <a:r>
              <a:rPr lang="hu-HU" dirty="0">
                <a:solidFill>
                  <a:schemeClr val="accent1">
                    <a:lumMod val="75000"/>
                  </a:schemeClr>
                </a:solidFill>
              </a:rPr>
              <a:t>, </a:t>
            </a:r>
            <a:r>
              <a:rPr lang="hu-HU" dirty="0" err="1">
                <a:solidFill>
                  <a:schemeClr val="accent1">
                    <a:lumMod val="75000"/>
                  </a:schemeClr>
                </a:solidFill>
              </a:rPr>
              <a:t>uploaded</a:t>
            </a:r>
            <a:r>
              <a:rPr lang="hu-HU" dirty="0">
                <a:solidFill>
                  <a:schemeClr val="accent1">
                    <a:lumMod val="75000"/>
                  </a:schemeClr>
                </a:solidFill>
              </a:rPr>
              <a:t> </a:t>
            </a:r>
            <a:r>
              <a:rPr lang="hu-HU" dirty="0">
                <a:solidFill>
                  <a:schemeClr val="accent1">
                    <a:lumMod val="75000"/>
                  </a:schemeClr>
                </a:solidFill>
                <a:sym typeface="Wingdings" panose="05000000000000000000" pitchFamily="2" charset="2"/>
              </a:rPr>
              <a:t></a:t>
            </a:r>
            <a:endParaRPr lang="hu-HU" dirty="0">
              <a:solidFill>
                <a:schemeClr val="accent1">
                  <a:lumMod val="75000"/>
                </a:schemeClr>
              </a:solidFill>
            </a:endParaRPr>
          </a:p>
          <a:p>
            <a:r>
              <a:rPr lang="hu-HU" dirty="0" err="1"/>
              <a:t>Number</a:t>
            </a:r>
            <a:r>
              <a:rPr lang="hu-HU" dirty="0"/>
              <a:t> of </a:t>
            </a:r>
            <a:r>
              <a:rPr lang="hu-HU" dirty="0" err="1"/>
              <a:t>workshops</a:t>
            </a:r>
            <a:r>
              <a:rPr lang="hu-HU" dirty="0"/>
              <a:t> </a:t>
            </a:r>
            <a:r>
              <a:rPr lang="hu-HU" dirty="0" err="1"/>
              <a:t>delivered</a:t>
            </a:r>
            <a:r>
              <a:rPr lang="hu-HU" dirty="0"/>
              <a:t> in partner VET </a:t>
            </a:r>
            <a:r>
              <a:rPr lang="hu-HU" dirty="0" err="1"/>
              <a:t>schools</a:t>
            </a:r>
            <a:r>
              <a:rPr lang="hu-HU" dirty="0"/>
              <a:t> - 15-20 </a:t>
            </a:r>
            <a:r>
              <a:rPr lang="hu-HU" dirty="0" err="1"/>
              <a:t>sessions</a:t>
            </a:r>
            <a:r>
              <a:rPr lang="hu-HU" dirty="0"/>
              <a:t>/</a:t>
            </a:r>
            <a:r>
              <a:rPr lang="hu-HU" dirty="0" err="1"/>
              <a:t>school</a:t>
            </a:r>
            <a:r>
              <a:rPr lang="hu-HU" dirty="0"/>
              <a:t>, </a:t>
            </a:r>
            <a:r>
              <a:rPr lang="hu-HU" dirty="0" err="1"/>
              <a:t>each</a:t>
            </a:r>
            <a:r>
              <a:rPr lang="hu-HU" dirty="0"/>
              <a:t> session </a:t>
            </a:r>
            <a:r>
              <a:rPr lang="hu-HU" dirty="0" err="1"/>
              <a:t>lasting</a:t>
            </a:r>
            <a:r>
              <a:rPr lang="hu-HU" dirty="0"/>
              <a:t> 120 </a:t>
            </a:r>
            <a:r>
              <a:rPr lang="hu-HU" dirty="0" err="1"/>
              <a:t>minutes</a:t>
            </a:r>
            <a:r>
              <a:rPr lang="hu-HU" dirty="0"/>
              <a:t>  -</a:t>
            </a:r>
            <a:r>
              <a:rPr lang="hu-HU" dirty="0">
                <a:solidFill>
                  <a:schemeClr val="accent1">
                    <a:lumMod val="75000"/>
                  </a:schemeClr>
                </a:solidFill>
              </a:rPr>
              <a:t> </a:t>
            </a:r>
            <a:r>
              <a:rPr lang="hu-HU" dirty="0" err="1">
                <a:solidFill>
                  <a:schemeClr val="accent1">
                    <a:lumMod val="75000"/>
                  </a:schemeClr>
                </a:solidFill>
              </a:rPr>
              <a:t>ready</a:t>
            </a:r>
            <a:r>
              <a:rPr lang="hu-HU" dirty="0">
                <a:solidFill>
                  <a:schemeClr val="accent1">
                    <a:lumMod val="75000"/>
                  </a:schemeClr>
                </a:solidFill>
              </a:rPr>
              <a:t>, 15 </a:t>
            </a:r>
            <a:r>
              <a:rPr lang="hu-HU" dirty="0" err="1">
                <a:solidFill>
                  <a:schemeClr val="accent1">
                    <a:lumMod val="75000"/>
                  </a:schemeClr>
                </a:solidFill>
              </a:rPr>
              <a:t>sessions</a:t>
            </a:r>
            <a:r>
              <a:rPr lang="hu-HU" dirty="0">
                <a:solidFill>
                  <a:schemeClr val="accent1">
                    <a:lumMod val="75000"/>
                  </a:schemeClr>
                </a:solidFill>
              </a:rPr>
              <a:t> </a:t>
            </a:r>
            <a:r>
              <a:rPr lang="hu-HU" dirty="0">
                <a:solidFill>
                  <a:schemeClr val="accent1">
                    <a:lumMod val="75000"/>
                  </a:schemeClr>
                </a:solidFill>
                <a:sym typeface="Wingdings" panose="05000000000000000000" pitchFamily="2" charset="2"/>
              </a:rPr>
              <a:t></a:t>
            </a:r>
            <a:r>
              <a:rPr lang="hu-HU" dirty="0"/>
              <a:t> </a:t>
            </a:r>
          </a:p>
          <a:p>
            <a:r>
              <a:rPr lang="hu-HU" dirty="0" err="1"/>
              <a:t>Number</a:t>
            </a:r>
            <a:r>
              <a:rPr lang="hu-HU" dirty="0"/>
              <a:t> of VET </a:t>
            </a:r>
            <a:r>
              <a:rPr lang="hu-HU" dirty="0" err="1"/>
              <a:t>teachers</a:t>
            </a:r>
            <a:r>
              <a:rPr lang="hu-HU" dirty="0"/>
              <a:t> in </a:t>
            </a:r>
            <a:r>
              <a:rPr lang="hu-HU" dirty="0" err="1"/>
              <a:t>workshops</a:t>
            </a:r>
            <a:r>
              <a:rPr lang="hu-HU" dirty="0"/>
              <a:t> </a:t>
            </a:r>
            <a:r>
              <a:rPr lang="hu-HU" dirty="0" err="1"/>
              <a:t>at</a:t>
            </a:r>
            <a:r>
              <a:rPr lang="hu-HU" dirty="0"/>
              <a:t> </a:t>
            </a:r>
            <a:r>
              <a:rPr lang="hu-HU" dirty="0" err="1"/>
              <a:t>schools</a:t>
            </a:r>
            <a:r>
              <a:rPr lang="hu-HU" dirty="0"/>
              <a:t> – </a:t>
            </a:r>
            <a:r>
              <a:rPr lang="hu-HU" dirty="0" err="1"/>
              <a:t>at</a:t>
            </a:r>
            <a:r>
              <a:rPr lang="hu-HU" dirty="0"/>
              <a:t> </a:t>
            </a:r>
            <a:r>
              <a:rPr lang="hu-HU" dirty="0" err="1"/>
              <a:t>least</a:t>
            </a:r>
            <a:r>
              <a:rPr lang="hu-HU" dirty="0"/>
              <a:t> 10/</a:t>
            </a:r>
            <a:r>
              <a:rPr lang="hu-HU" dirty="0" err="1"/>
              <a:t>school</a:t>
            </a:r>
            <a:r>
              <a:rPr lang="hu-HU" dirty="0"/>
              <a:t> </a:t>
            </a:r>
            <a:r>
              <a:rPr lang="hu-HU" dirty="0">
                <a:solidFill>
                  <a:schemeClr val="accent1">
                    <a:lumMod val="75000"/>
                  </a:schemeClr>
                </a:solidFill>
              </a:rPr>
              <a:t>- </a:t>
            </a:r>
            <a:r>
              <a:rPr lang="hu-HU" dirty="0" err="1">
                <a:solidFill>
                  <a:schemeClr val="accent1">
                    <a:lumMod val="75000"/>
                  </a:schemeClr>
                </a:solidFill>
              </a:rPr>
              <a:t>ready</a:t>
            </a:r>
            <a:r>
              <a:rPr lang="hu-HU" dirty="0">
                <a:solidFill>
                  <a:schemeClr val="accent1">
                    <a:lumMod val="75000"/>
                  </a:schemeClr>
                </a:solidFill>
              </a:rPr>
              <a:t>, 10 </a:t>
            </a:r>
            <a:r>
              <a:rPr lang="hu-HU" dirty="0" err="1">
                <a:solidFill>
                  <a:schemeClr val="accent1">
                    <a:lumMod val="75000"/>
                  </a:schemeClr>
                </a:solidFill>
              </a:rPr>
              <a:t>teachers</a:t>
            </a:r>
            <a:r>
              <a:rPr lang="hu-HU" dirty="0">
                <a:solidFill>
                  <a:schemeClr val="accent1">
                    <a:lumMod val="75000"/>
                  </a:schemeClr>
                </a:solidFill>
              </a:rPr>
              <a:t> </a:t>
            </a:r>
            <a:r>
              <a:rPr lang="hu-HU" dirty="0">
                <a:solidFill>
                  <a:schemeClr val="accent1">
                    <a:lumMod val="75000"/>
                  </a:schemeClr>
                </a:solidFill>
                <a:sym typeface="Wingdings" panose="05000000000000000000" pitchFamily="2" charset="2"/>
              </a:rPr>
              <a:t></a:t>
            </a:r>
            <a:endParaRPr lang="hu-HU" dirty="0"/>
          </a:p>
          <a:p>
            <a:r>
              <a:rPr lang="hu-HU" dirty="0" err="1"/>
              <a:t>Number</a:t>
            </a:r>
            <a:r>
              <a:rPr lang="hu-HU" dirty="0"/>
              <a:t> of </a:t>
            </a:r>
            <a:r>
              <a:rPr lang="hu-HU" dirty="0" err="1"/>
              <a:t>newly</a:t>
            </a:r>
            <a:r>
              <a:rPr lang="hu-HU" dirty="0"/>
              <a:t> </a:t>
            </a:r>
            <a:r>
              <a:rPr lang="hu-HU" dirty="0" err="1"/>
              <a:t>developed</a:t>
            </a:r>
            <a:r>
              <a:rPr lang="hu-HU" dirty="0"/>
              <a:t> </a:t>
            </a:r>
            <a:r>
              <a:rPr lang="hu-HU" dirty="0" err="1"/>
              <a:t>digital</a:t>
            </a:r>
            <a:r>
              <a:rPr lang="hu-HU" dirty="0"/>
              <a:t> </a:t>
            </a:r>
            <a:r>
              <a:rPr lang="hu-HU" dirty="0" err="1"/>
              <a:t>learning</a:t>
            </a:r>
            <a:r>
              <a:rPr lang="hu-HU" dirty="0"/>
              <a:t> </a:t>
            </a:r>
            <a:r>
              <a:rPr lang="hu-HU" dirty="0" err="1"/>
              <a:t>content</a:t>
            </a:r>
            <a:r>
              <a:rPr lang="hu-HU" dirty="0"/>
              <a:t> </a:t>
            </a:r>
            <a:r>
              <a:rPr lang="hu-HU" dirty="0" err="1"/>
              <a:t>files</a:t>
            </a:r>
            <a:r>
              <a:rPr lang="hu-HU" dirty="0"/>
              <a:t> </a:t>
            </a:r>
            <a:r>
              <a:rPr lang="hu-HU" dirty="0" err="1"/>
              <a:t>added</a:t>
            </a:r>
            <a:r>
              <a:rPr lang="hu-HU" dirty="0"/>
              <a:t> </a:t>
            </a:r>
            <a:r>
              <a:rPr lang="hu-HU" dirty="0" err="1"/>
              <a:t>to</a:t>
            </a:r>
            <a:r>
              <a:rPr lang="hu-HU" dirty="0"/>
              <a:t> </a:t>
            </a:r>
            <a:r>
              <a:rPr lang="hu-HU" dirty="0" err="1"/>
              <a:t>repository</a:t>
            </a:r>
            <a:r>
              <a:rPr lang="hu-HU" dirty="0"/>
              <a:t> (OER) per </a:t>
            </a:r>
            <a:r>
              <a:rPr lang="hu-HU" dirty="0" err="1"/>
              <a:t>school</a:t>
            </a:r>
            <a:r>
              <a:rPr lang="hu-HU" dirty="0"/>
              <a:t> – </a:t>
            </a:r>
            <a:r>
              <a:rPr lang="hu-HU" dirty="0" err="1"/>
              <a:t>at</a:t>
            </a:r>
            <a:r>
              <a:rPr lang="hu-HU" dirty="0"/>
              <a:t> </a:t>
            </a:r>
            <a:r>
              <a:rPr lang="hu-HU" dirty="0" err="1"/>
              <a:t>least</a:t>
            </a:r>
            <a:r>
              <a:rPr lang="hu-HU" dirty="0"/>
              <a:t> 30 (</a:t>
            </a:r>
            <a:r>
              <a:rPr lang="hu-HU" dirty="0" err="1"/>
              <a:t>can</a:t>
            </a:r>
            <a:r>
              <a:rPr lang="hu-HU" dirty="0"/>
              <a:t> be a video, </a:t>
            </a:r>
            <a:r>
              <a:rPr lang="hu-HU" dirty="0" err="1"/>
              <a:t>or</a:t>
            </a:r>
            <a:r>
              <a:rPr lang="hu-HU" dirty="0"/>
              <a:t> a </a:t>
            </a:r>
            <a:r>
              <a:rPr lang="hu-HU" dirty="0" err="1"/>
              <a:t>questionnaire</a:t>
            </a:r>
            <a:r>
              <a:rPr lang="hu-HU" dirty="0"/>
              <a:t>, a mind map, a </a:t>
            </a:r>
            <a:r>
              <a:rPr lang="hu-HU" dirty="0" err="1"/>
              <a:t>timeline</a:t>
            </a:r>
            <a:r>
              <a:rPr lang="hu-HU" dirty="0"/>
              <a:t>, an </a:t>
            </a:r>
            <a:r>
              <a:rPr lang="hu-HU" dirty="0" err="1"/>
              <a:t>exercise</a:t>
            </a:r>
            <a:r>
              <a:rPr lang="hu-HU" dirty="0"/>
              <a:t> </a:t>
            </a:r>
            <a:r>
              <a:rPr lang="hu-HU" dirty="0" err="1"/>
              <a:t>or</a:t>
            </a:r>
            <a:r>
              <a:rPr lang="hu-HU" dirty="0"/>
              <a:t> an online test) </a:t>
            </a:r>
            <a:r>
              <a:rPr lang="hu-HU" dirty="0">
                <a:solidFill>
                  <a:schemeClr val="accent1">
                    <a:lumMod val="75000"/>
                  </a:schemeClr>
                </a:solidFill>
              </a:rPr>
              <a:t>- </a:t>
            </a:r>
            <a:r>
              <a:rPr lang="hu-HU" dirty="0" err="1">
                <a:solidFill>
                  <a:schemeClr val="accent1">
                    <a:lumMod val="75000"/>
                  </a:schemeClr>
                </a:solidFill>
              </a:rPr>
              <a:t>ready</a:t>
            </a:r>
            <a:r>
              <a:rPr lang="hu-HU" dirty="0">
                <a:solidFill>
                  <a:schemeClr val="accent1">
                    <a:lumMod val="75000"/>
                  </a:schemeClr>
                </a:solidFill>
              </a:rPr>
              <a:t>, </a:t>
            </a:r>
            <a:r>
              <a:rPr lang="hu-HU" dirty="0" err="1">
                <a:solidFill>
                  <a:schemeClr val="accent1">
                    <a:lumMod val="75000"/>
                  </a:schemeClr>
                </a:solidFill>
              </a:rPr>
              <a:t>uploaded</a:t>
            </a:r>
            <a:r>
              <a:rPr lang="hu-HU" dirty="0">
                <a:solidFill>
                  <a:schemeClr val="accent1">
                    <a:lumMod val="75000"/>
                  </a:schemeClr>
                </a:solidFill>
              </a:rPr>
              <a:t> </a:t>
            </a:r>
            <a:r>
              <a:rPr lang="hu-HU" dirty="0" err="1">
                <a:solidFill>
                  <a:schemeClr val="accent1">
                    <a:lumMod val="75000"/>
                  </a:schemeClr>
                </a:solidFill>
              </a:rPr>
              <a:t>to</a:t>
            </a:r>
            <a:r>
              <a:rPr lang="hu-HU" dirty="0">
                <a:solidFill>
                  <a:schemeClr val="accent1">
                    <a:lumMod val="75000"/>
                  </a:schemeClr>
                </a:solidFill>
              </a:rPr>
              <a:t> </a:t>
            </a:r>
            <a:r>
              <a:rPr lang="hu-HU" dirty="0" err="1">
                <a:solidFill>
                  <a:schemeClr val="accent1">
                    <a:lumMod val="75000"/>
                  </a:schemeClr>
                </a:solidFill>
              </a:rPr>
              <a:t>the</a:t>
            </a:r>
            <a:r>
              <a:rPr lang="hu-HU" dirty="0">
                <a:solidFill>
                  <a:schemeClr val="accent1">
                    <a:lumMod val="75000"/>
                  </a:schemeClr>
                </a:solidFill>
              </a:rPr>
              <a:t> </a:t>
            </a:r>
            <a:r>
              <a:rPr lang="hu-HU" dirty="0" err="1">
                <a:solidFill>
                  <a:schemeClr val="accent1">
                    <a:lumMod val="75000"/>
                  </a:schemeClr>
                </a:solidFill>
              </a:rPr>
              <a:t>Moodle</a:t>
            </a:r>
            <a:r>
              <a:rPr lang="hu-HU" dirty="0">
                <a:solidFill>
                  <a:schemeClr val="accent1">
                    <a:lumMod val="75000"/>
                  </a:schemeClr>
                </a:solidFill>
              </a:rPr>
              <a:t> </a:t>
            </a:r>
            <a:r>
              <a:rPr lang="hu-HU" dirty="0" err="1">
                <a:solidFill>
                  <a:schemeClr val="accent1">
                    <a:lumMod val="75000"/>
                  </a:schemeClr>
                </a:solidFill>
              </a:rPr>
              <a:t>page</a:t>
            </a:r>
            <a:r>
              <a:rPr lang="hu-HU" dirty="0">
                <a:solidFill>
                  <a:schemeClr val="accent1">
                    <a:lumMod val="75000"/>
                  </a:schemeClr>
                </a:solidFill>
              </a:rPr>
              <a:t> </a:t>
            </a:r>
            <a:r>
              <a:rPr lang="hu-HU" dirty="0">
                <a:solidFill>
                  <a:schemeClr val="accent1">
                    <a:lumMod val="75000"/>
                  </a:schemeClr>
                </a:solidFill>
                <a:sym typeface="Wingdings" panose="05000000000000000000" pitchFamily="2" charset="2"/>
              </a:rPr>
              <a:t></a:t>
            </a:r>
            <a:endParaRPr lang="hu-HU" dirty="0">
              <a:solidFill>
                <a:schemeClr val="accent1">
                  <a:lumMod val="75000"/>
                </a:schemeClr>
              </a:solidFill>
            </a:endParaRPr>
          </a:p>
          <a:p>
            <a:pPr lvl="0"/>
            <a:endParaRPr lang="hu-HU" dirty="0"/>
          </a:p>
          <a:p>
            <a:endParaRPr lang="hu-HU" dirty="0"/>
          </a:p>
        </p:txBody>
      </p:sp>
    </p:spTree>
    <p:extLst>
      <p:ext uri="{BB962C8B-B14F-4D97-AF65-F5344CB8AC3E}">
        <p14:creationId xmlns:p14="http://schemas.microsoft.com/office/powerpoint/2010/main" val="1867744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Workshops</a:t>
            </a:r>
            <a:r>
              <a:rPr lang="hu-HU" dirty="0"/>
              <a:t> – 10 </a:t>
            </a:r>
            <a:r>
              <a:rPr lang="hu-HU" dirty="0" err="1"/>
              <a:t>teachers</a:t>
            </a:r>
            <a:endParaRPr lang="hu-HU" dirty="0"/>
          </a:p>
        </p:txBody>
      </p:sp>
      <p:sp>
        <p:nvSpPr>
          <p:cNvPr id="3" name="Tartalom helye 2"/>
          <p:cNvSpPr>
            <a:spLocks noGrp="1"/>
          </p:cNvSpPr>
          <p:nvPr>
            <p:ph sz="half" idx="13"/>
          </p:nvPr>
        </p:nvSpPr>
        <p:spPr>
          <a:xfrm>
            <a:off x="4843918" y="1361316"/>
            <a:ext cx="7084225" cy="1107472"/>
          </a:xfrm>
        </p:spPr>
        <p:txBody>
          <a:bodyPr>
            <a:normAutofit fontScale="55000" lnSpcReduction="20000"/>
          </a:bodyPr>
          <a:lstStyle/>
          <a:p>
            <a:endParaRPr lang="hu-HU" dirty="0">
              <a:hlinkClick r:id="rId2"/>
            </a:endParaRPr>
          </a:p>
          <a:p>
            <a:endParaRPr lang="hu-HU" dirty="0">
              <a:hlinkClick r:id="rId2"/>
            </a:endParaRPr>
          </a:p>
          <a:p>
            <a:pPr algn="just"/>
            <a:r>
              <a:rPr lang="hu-HU" dirty="0">
                <a:hlinkClick r:id="rId2"/>
              </a:rPr>
              <a:t>https://www.szamalk-szalezi.hu/online-workshop-orak-a-vetwork-projektben/</a:t>
            </a:r>
            <a:r>
              <a:rPr lang="hu-HU" dirty="0"/>
              <a:t> </a:t>
            </a:r>
          </a:p>
        </p:txBody>
      </p:sp>
      <p:pic>
        <p:nvPicPr>
          <p:cNvPr id="1026" name="Picture 2" descr="https://www.szamalk-szalezi.hu/wp-content/uploads/2022/05/284136219_5090490497736123_5004421434050363567_n-729x10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2670" y="1535523"/>
            <a:ext cx="3336778" cy="4687052"/>
          </a:xfrm>
          <a:prstGeom prst="rect">
            <a:avLst/>
          </a:prstGeom>
          <a:noFill/>
          <a:extLst>
            <a:ext uri="{909E8E84-426E-40DD-AFC4-6F175D3DCCD1}">
              <a14:hiddenFill xmlns:a14="http://schemas.microsoft.com/office/drawing/2010/main">
                <a:solidFill>
                  <a:srgbClr val="FFFFFF"/>
                </a:solidFill>
              </a14:hiddenFill>
            </a:ext>
          </a:extLst>
        </p:spPr>
      </p:pic>
      <p:pic>
        <p:nvPicPr>
          <p:cNvPr id="4" name="Kép 3"/>
          <p:cNvPicPr>
            <a:picLocks noChangeAspect="1"/>
          </p:cNvPicPr>
          <p:nvPr/>
        </p:nvPicPr>
        <p:blipFill>
          <a:blip r:embed="rId4"/>
          <a:stretch>
            <a:fillRect/>
          </a:stretch>
        </p:blipFill>
        <p:spPr>
          <a:xfrm>
            <a:off x="6223428" y="2468788"/>
            <a:ext cx="2743152" cy="3753787"/>
          </a:xfrm>
          <a:prstGeom prst="rect">
            <a:avLst/>
          </a:prstGeom>
        </p:spPr>
      </p:pic>
    </p:spTree>
    <p:extLst>
      <p:ext uri="{BB962C8B-B14F-4D97-AF65-F5344CB8AC3E}">
        <p14:creationId xmlns:p14="http://schemas.microsoft.com/office/powerpoint/2010/main" val="4042988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err="1"/>
              <a:t>Community</a:t>
            </a:r>
            <a:r>
              <a:rPr lang="hu-HU" b="1" dirty="0"/>
              <a:t> </a:t>
            </a:r>
            <a:r>
              <a:rPr lang="hu-HU" b="1" dirty="0" err="1"/>
              <a:t>learning</a:t>
            </a:r>
            <a:r>
              <a:rPr lang="hu-HU" b="1" dirty="0"/>
              <a:t> </a:t>
            </a:r>
            <a:r>
              <a:rPr lang="hu-HU" b="1" dirty="0" err="1"/>
              <a:t>content</a:t>
            </a:r>
            <a:r>
              <a:rPr lang="hu-HU" b="1" dirty="0"/>
              <a:t> </a:t>
            </a:r>
            <a:r>
              <a:rPr lang="hu-HU" b="1" dirty="0" err="1"/>
              <a:t>development</a:t>
            </a:r>
            <a:endParaRPr lang="hu-HU" dirty="0"/>
          </a:p>
        </p:txBody>
      </p:sp>
      <p:pic>
        <p:nvPicPr>
          <p:cNvPr id="4" name="Tartalom helye 3"/>
          <p:cNvPicPr>
            <a:picLocks noGrp="1" noChangeAspect="1"/>
          </p:cNvPicPr>
          <p:nvPr>
            <p:ph sz="half" idx="13"/>
          </p:nvPr>
        </p:nvPicPr>
        <p:blipFill>
          <a:blip r:embed="rId2"/>
          <a:stretch>
            <a:fillRect/>
          </a:stretch>
        </p:blipFill>
        <p:spPr>
          <a:xfrm>
            <a:off x="838200" y="3715361"/>
            <a:ext cx="6690226" cy="2029619"/>
          </a:xfrm>
          <a:prstGeom prst="rect">
            <a:avLst/>
          </a:prstGeom>
        </p:spPr>
      </p:pic>
      <p:pic>
        <p:nvPicPr>
          <p:cNvPr id="5" name="Kép 4"/>
          <p:cNvPicPr>
            <a:picLocks noChangeAspect="1"/>
          </p:cNvPicPr>
          <p:nvPr/>
        </p:nvPicPr>
        <p:blipFill>
          <a:blip r:embed="rId3"/>
          <a:stretch>
            <a:fillRect/>
          </a:stretch>
        </p:blipFill>
        <p:spPr>
          <a:xfrm>
            <a:off x="7829550" y="3453820"/>
            <a:ext cx="3524250" cy="2552700"/>
          </a:xfrm>
          <a:prstGeom prst="rect">
            <a:avLst/>
          </a:prstGeom>
        </p:spPr>
      </p:pic>
      <p:pic>
        <p:nvPicPr>
          <p:cNvPr id="6" name="Kép 5"/>
          <p:cNvPicPr>
            <a:picLocks noChangeAspect="1"/>
          </p:cNvPicPr>
          <p:nvPr/>
        </p:nvPicPr>
        <p:blipFill>
          <a:blip r:embed="rId4"/>
          <a:stretch>
            <a:fillRect/>
          </a:stretch>
        </p:blipFill>
        <p:spPr>
          <a:xfrm>
            <a:off x="565245" y="1690688"/>
            <a:ext cx="8220075" cy="1628775"/>
          </a:xfrm>
          <a:prstGeom prst="rect">
            <a:avLst/>
          </a:prstGeom>
        </p:spPr>
      </p:pic>
    </p:spTree>
    <p:extLst>
      <p:ext uri="{BB962C8B-B14F-4D97-AF65-F5344CB8AC3E}">
        <p14:creationId xmlns:p14="http://schemas.microsoft.com/office/powerpoint/2010/main" val="1187279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err="1"/>
              <a:t>Community</a:t>
            </a:r>
            <a:r>
              <a:rPr lang="hu-HU" b="1" dirty="0"/>
              <a:t> </a:t>
            </a:r>
            <a:r>
              <a:rPr lang="hu-HU" b="1" dirty="0" err="1"/>
              <a:t>learning</a:t>
            </a:r>
            <a:r>
              <a:rPr lang="hu-HU" b="1" dirty="0"/>
              <a:t> </a:t>
            </a:r>
            <a:r>
              <a:rPr lang="hu-HU" b="1" dirty="0" err="1"/>
              <a:t>content</a:t>
            </a:r>
            <a:r>
              <a:rPr lang="hu-HU" b="1" dirty="0"/>
              <a:t> </a:t>
            </a:r>
            <a:r>
              <a:rPr lang="hu-HU" b="1" dirty="0" err="1"/>
              <a:t>development</a:t>
            </a:r>
            <a:endParaRPr lang="hu-HU" dirty="0"/>
          </a:p>
        </p:txBody>
      </p:sp>
      <p:pic>
        <p:nvPicPr>
          <p:cNvPr id="4" name="Tartalom helye 3"/>
          <p:cNvPicPr>
            <a:picLocks noGrp="1" noChangeAspect="1"/>
          </p:cNvPicPr>
          <p:nvPr>
            <p:ph sz="half" idx="13"/>
          </p:nvPr>
        </p:nvPicPr>
        <p:blipFill>
          <a:blip r:embed="rId2"/>
          <a:stretch>
            <a:fillRect/>
          </a:stretch>
        </p:blipFill>
        <p:spPr>
          <a:xfrm>
            <a:off x="2335876" y="1825625"/>
            <a:ext cx="7520247" cy="4351338"/>
          </a:xfrm>
          <a:prstGeom prst="rect">
            <a:avLst/>
          </a:prstGeom>
        </p:spPr>
      </p:pic>
    </p:spTree>
    <p:extLst>
      <p:ext uri="{BB962C8B-B14F-4D97-AF65-F5344CB8AC3E}">
        <p14:creationId xmlns:p14="http://schemas.microsoft.com/office/powerpoint/2010/main" val="3815831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Workshops</a:t>
            </a:r>
            <a:r>
              <a:rPr lang="hu-HU" dirty="0"/>
              <a:t> – Moodle </a:t>
            </a:r>
            <a:r>
              <a:rPr lang="hu-HU" dirty="0" err="1"/>
              <a:t>page</a:t>
            </a:r>
            <a:endParaRPr lang="hu-HU" dirty="0"/>
          </a:p>
        </p:txBody>
      </p:sp>
      <p:sp>
        <p:nvSpPr>
          <p:cNvPr id="3" name="Tartalom helye 2"/>
          <p:cNvSpPr>
            <a:spLocks noGrp="1"/>
          </p:cNvSpPr>
          <p:nvPr>
            <p:ph sz="half" idx="13"/>
          </p:nvPr>
        </p:nvSpPr>
        <p:spPr>
          <a:xfrm>
            <a:off x="838200" y="1838420"/>
            <a:ext cx="10515599" cy="4351338"/>
          </a:xfrm>
        </p:spPr>
        <p:txBody>
          <a:bodyPr/>
          <a:lstStyle/>
          <a:p>
            <a:endParaRPr lang="hu-HU" dirty="0">
              <a:hlinkClick r:id="rId2"/>
            </a:endParaRPr>
          </a:p>
          <a:p>
            <a:endParaRPr lang="hu-HU" dirty="0">
              <a:hlinkClick r:id="rId2"/>
            </a:endParaRPr>
          </a:p>
          <a:p>
            <a:endParaRPr lang="hu-HU" dirty="0">
              <a:hlinkClick r:id="rId2"/>
            </a:endParaRPr>
          </a:p>
          <a:p>
            <a:endParaRPr lang="hu-HU" dirty="0">
              <a:hlinkClick r:id="rId2"/>
            </a:endParaRPr>
          </a:p>
          <a:p>
            <a:endParaRPr lang="hu-HU" dirty="0">
              <a:hlinkClick r:id="rId2"/>
            </a:endParaRPr>
          </a:p>
          <a:p>
            <a:endParaRPr lang="hu-HU" dirty="0">
              <a:hlinkClick r:id="rId2"/>
            </a:endParaRPr>
          </a:p>
          <a:p>
            <a:r>
              <a:rPr lang="hu-HU" dirty="0">
                <a:hlinkClick r:id="rId2"/>
              </a:rPr>
              <a:t>https://etananyag.szamalk-szalezi.hu/course/view.php?id=1144</a:t>
            </a:r>
            <a:r>
              <a:rPr lang="hu-HU" dirty="0"/>
              <a:t> </a:t>
            </a:r>
          </a:p>
          <a:p>
            <a:r>
              <a:rPr lang="hu-HU" dirty="0" err="1"/>
              <a:t>Password</a:t>
            </a:r>
            <a:r>
              <a:rPr lang="hu-HU" dirty="0"/>
              <a:t>: </a:t>
            </a:r>
            <a:r>
              <a:rPr lang="hu-HU" dirty="0" err="1"/>
              <a:t>VETWork_SZAMALK</a:t>
            </a:r>
            <a:endParaRPr lang="hu-HU" dirty="0"/>
          </a:p>
        </p:txBody>
      </p:sp>
      <p:pic>
        <p:nvPicPr>
          <p:cNvPr id="4" name="Kép 3"/>
          <p:cNvPicPr>
            <a:picLocks noChangeAspect="1"/>
          </p:cNvPicPr>
          <p:nvPr/>
        </p:nvPicPr>
        <p:blipFill>
          <a:blip r:embed="rId3"/>
          <a:stretch>
            <a:fillRect/>
          </a:stretch>
        </p:blipFill>
        <p:spPr>
          <a:xfrm>
            <a:off x="1154896" y="2370682"/>
            <a:ext cx="4295775" cy="847725"/>
          </a:xfrm>
          <a:prstGeom prst="rect">
            <a:avLst/>
          </a:prstGeom>
        </p:spPr>
      </p:pic>
      <p:pic>
        <p:nvPicPr>
          <p:cNvPr id="5" name="Kép 4"/>
          <p:cNvPicPr>
            <a:picLocks noChangeAspect="1"/>
          </p:cNvPicPr>
          <p:nvPr/>
        </p:nvPicPr>
        <p:blipFill>
          <a:blip r:embed="rId4"/>
          <a:stretch>
            <a:fillRect/>
          </a:stretch>
        </p:blipFill>
        <p:spPr>
          <a:xfrm>
            <a:off x="5767366" y="1376159"/>
            <a:ext cx="5375301" cy="2836772"/>
          </a:xfrm>
          <a:prstGeom prst="rect">
            <a:avLst/>
          </a:prstGeom>
        </p:spPr>
      </p:pic>
    </p:spTree>
    <p:extLst>
      <p:ext uri="{BB962C8B-B14F-4D97-AF65-F5344CB8AC3E}">
        <p14:creationId xmlns:p14="http://schemas.microsoft.com/office/powerpoint/2010/main" val="3387001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Documentation</a:t>
            </a:r>
            <a:r>
              <a:rPr lang="hu-HU" dirty="0"/>
              <a:t> of </a:t>
            </a:r>
            <a:r>
              <a:rPr lang="hu-HU" dirty="0" err="1"/>
              <a:t>workshops</a:t>
            </a:r>
            <a:endParaRPr lang="hu-HU" dirty="0"/>
          </a:p>
        </p:txBody>
      </p:sp>
      <p:pic>
        <p:nvPicPr>
          <p:cNvPr id="4" name="Tartalom helye 3"/>
          <p:cNvPicPr>
            <a:picLocks noGrp="1" noChangeAspect="1"/>
          </p:cNvPicPr>
          <p:nvPr>
            <p:ph sz="half" idx="13"/>
          </p:nvPr>
        </p:nvPicPr>
        <p:blipFill>
          <a:blip r:embed="rId2"/>
          <a:stretch>
            <a:fillRect/>
          </a:stretch>
        </p:blipFill>
        <p:spPr>
          <a:xfrm>
            <a:off x="0" y="1458676"/>
            <a:ext cx="6149455" cy="3129633"/>
          </a:xfrm>
          <a:prstGeom prst="rect">
            <a:avLst/>
          </a:prstGeom>
        </p:spPr>
      </p:pic>
      <p:pic>
        <p:nvPicPr>
          <p:cNvPr id="5" name="Kép 4"/>
          <p:cNvPicPr>
            <a:picLocks noChangeAspect="1"/>
          </p:cNvPicPr>
          <p:nvPr/>
        </p:nvPicPr>
        <p:blipFill>
          <a:blip r:embed="rId3"/>
          <a:stretch>
            <a:fillRect/>
          </a:stretch>
        </p:blipFill>
        <p:spPr>
          <a:xfrm>
            <a:off x="4675211" y="2603553"/>
            <a:ext cx="7075511" cy="3078307"/>
          </a:xfrm>
          <a:prstGeom prst="rect">
            <a:avLst/>
          </a:prstGeom>
        </p:spPr>
      </p:pic>
    </p:spTree>
    <p:extLst>
      <p:ext uri="{BB962C8B-B14F-4D97-AF65-F5344CB8AC3E}">
        <p14:creationId xmlns:p14="http://schemas.microsoft.com/office/powerpoint/2010/main" val="1437673451"/>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553</TotalTime>
  <Words>416</Words>
  <Application>Microsoft Office PowerPoint</Application>
  <PresentationFormat>Szélesvásznú</PresentationFormat>
  <Paragraphs>49</Paragraphs>
  <Slides>16</Slides>
  <Notes>0</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16</vt:i4>
      </vt:variant>
    </vt:vector>
  </HeadingPairs>
  <TitlesOfParts>
    <vt:vector size="22" baseType="lpstr">
      <vt:lpstr>Wingdings</vt:lpstr>
      <vt:lpstr>Calibri</vt:lpstr>
      <vt:lpstr>Exo</vt:lpstr>
      <vt:lpstr>Arial</vt:lpstr>
      <vt:lpstr>Exo Black</vt:lpstr>
      <vt:lpstr>Office-téma</vt:lpstr>
      <vt:lpstr>PowerPoint-bemutató</vt:lpstr>
      <vt:lpstr>Summary and evaluation reports on the workshops </vt:lpstr>
      <vt:lpstr>O3 Developing and testing workshops for schools</vt:lpstr>
      <vt:lpstr>Indicators</vt:lpstr>
      <vt:lpstr>Workshops – 10 teachers</vt:lpstr>
      <vt:lpstr>Community learning content development</vt:lpstr>
      <vt:lpstr>Community learning content development</vt:lpstr>
      <vt:lpstr>Workshops – Moodle page</vt:lpstr>
      <vt:lpstr>Documentation of workshops</vt:lpstr>
      <vt:lpstr>Evaluation of workshops</vt:lpstr>
      <vt:lpstr>Evaluation of workshops</vt:lpstr>
      <vt:lpstr>Evaluation of workshops - feedback</vt:lpstr>
      <vt:lpstr>DMC tasks – looking back</vt:lpstr>
      <vt:lpstr>DMC/Workshops/Digital lessons – Experiences/Conclusions</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Culture for the 21st Century Vocational Education</dc:title>
  <dc:creator>Gábor Lajtos</dc:creator>
  <cp:lastModifiedBy>Hegedüs Helén</cp:lastModifiedBy>
  <cp:revision>44</cp:revision>
  <dcterms:created xsi:type="dcterms:W3CDTF">2020-10-01T13:18:12Z</dcterms:created>
  <dcterms:modified xsi:type="dcterms:W3CDTF">2022-11-02T08:45:06Z</dcterms:modified>
</cp:coreProperties>
</file>